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y="10058400" cx="7772400"/>
  <p:notesSz cx="6858000" cy="9144000"/>
  <p:embeddedFontLst>
    <p:embeddedFont>
      <p:font typeface="Halant"/>
      <p:regular r:id="rId20"/>
      <p:bold r:id="rId21"/>
    </p:embeddedFont>
    <p:embeddedFont>
      <p:font typeface="Roboto"/>
      <p:regular r:id="rId22"/>
      <p:bold r:id="rId23"/>
      <p:italic r:id="rId24"/>
      <p:boldItalic r:id="rId25"/>
    </p:embeddedFont>
    <p:embeddedFont>
      <p:font typeface="Inter SemiBold"/>
      <p:regular r:id="rId26"/>
      <p:bold r:id="rId27"/>
      <p:italic r:id="rId28"/>
      <p:boldItalic r:id="rId29"/>
    </p:embeddedFont>
    <p:embeddedFont>
      <p:font typeface="Inter"/>
      <p:regular r:id="rId30"/>
      <p:bold r:id="rId31"/>
      <p:italic r:id="rId32"/>
      <p:boldItalic r:id="rId33"/>
    </p:embeddedFont>
    <p:embeddedFont>
      <p:font typeface="Plus Jakarta Sans"/>
      <p:regular r:id="rId34"/>
      <p:bold r:id="rId35"/>
      <p:italic r:id="rId36"/>
      <p:boldItalic r:id="rId37"/>
    </p:embeddedFont>
    <p:embeddedFont>
      <p:font typeface="Plus Jakarta Sans Medium"/>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8C93033-DF6E-42AF-BBB7-1E45841B178A}">
  <a:tblStyle styleId="{48C93033-DF6E-42AF-BBB7-1E45841B178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italic.fntdata"/><Relationship Id="rId20" Type="http://schemas.openxmlformats.org/officeDocument/2006/relationships/font" Target="fonts/Halant-regular.fntdata"/><Relationship Id="rId41" Type="http://schemas.openxmlformats.org/officeDocument/2006/relationships/font" Target="fonts/PlusJakartaSansMedium-boldItalic.fntdata"/><Relationship Id="rId22" Type="http://schemas.openxmlformats.org/officeDocument/2006/relationships/font" Target="fonts/Roboto-regular.fntdata"/><Relationship Id="rId21" Type="http://schemas.openxmlformats.org/officeDocument/2006/relationships/font" Target="fonts/Halant-bold.fntdata"/><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SemiBold-regular.fntdata"/><Relationship Id="rId25" Type="http://schemas.openxmlformats.org/officeDocument/2006/relationships/font" Target="fonts/Roboto-boldItalic.fntdata"/><Relationship Id="rId28" Type="http://schemas.openxmlformats.org/officeDocument/2006/relationships/font" Target="fonts/InterSemiBold-italic.fntdata"/><Relationship Id="rId27" Type="http://schemas.openxmlformats.org/officeDocument/2006/relationships/font" Target="fonts/InterSemiBold-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SemiBold-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bold.fntdata"/><Relationship Id="rId30" Type="http://schemas.openxmlformats.org/officeDocument/2006/relationships/font" Target="fonts/Inter-regular.fntdata"/><Relationship Id="rId11" Type="http://schemas.openxmlformats.org/officeDocument/2006/relationships/slide" Target="slides/slide4.xml"/><Relationship Id="rId33" Type="http://schemas.openxmlformats.org/officeDocument/2006/relationships/font" Target="fonts/Inter-boldItalic.fntdata"/><Relationship Id="rId10" Type="http://schemas.openxmlformats.org/officeDocument/2006/relationships/slide" Target="slides/slide3.xml"/><Relationship Id="rId32" Type="http://schemas.openxmlformats.org/officeDocument/2006/relationships/font" Target="fonts/Inter-italic.fntdata"/><Relationship Id="rId13" Type="http://schemas.openxmlformats.org/officeDocument/2006/relationships/slide" Target="slides/slide6.xml"/><Relationship Id="rId35" Type="http://schemas.openxmlformats.org/officeDocument/2006/relationships/font" Target="fonts/PlusJakartaSans-bold.fntdata"/><Relationship Id="rId12" Type="http://schemas.openxmlformats.org/officeDocument/2006/relationships/slide" Target="slides/slide5.xml"/><Relationship Id="rId34" Type="http://schemas.openxmlformats.org/officeDocument/2006/relationships/font" Target="fonts/PlusJakartaSans-regular.fntdata"/><Relationship Id="rId15" Type="http://schemas.openxmlformats.org/officeDocument/2006/relationships/slide" Target="slides/slide8.xml"/><Relationship Id="rId37" Type="http://schemas.openxmlformats.org/officeDocument/2006/relationships/font" Target="fonts/PlusJakartaSans-boldItalic.fntdata"/><Relationship Id="rId14" Type="http://schemas.openxmlformats.org/officeDocument/2006/relationships/slide" Target="slides/slide7.xml"/><Relationship Id="rId36" Type="http://schemas.openxmlformats.org/officeDocument/2006/relationships/font" Target="fonts/PlusJakartaSans-italic.fntdata"/><Relationship Id="rId17" Type="http://schemas.openxmlformats.org/officeDocument/2006/relationships/slide" Target="slides/slide10.xml"/><Relationship Id="rId39" Type="http://schemas.openxmlformats.org/officeDocument/2006/relationships/font" Target="fonts/PlusJakartaSansMedium-bold.fntdata"/><Relationship Id="rId16" Type="http://schemas.openxmlformats.org/officeDocument/2006/relationships/slide" Target="slides/slide9.xml"/><Relationship Id="rId38" Type="http://schemas.openxmlformats.org/officeDocument/2006/relationships/font" Target="fonts/PlusJakartaSansMedium-regular.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52dccb8b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52dccb8b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3452dccb8b2_0_4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3452dccb8b2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695ad47743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695ad47743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6812c44404_0_19: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6812c44404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52dccb8b2_0_3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52dccb8b2_0_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95ad47743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95ad47743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95ad47743_0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95ad47743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695ad47743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695ad47743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695ad47743_0_8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695ad47743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6451e96c94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6451e96c9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452dccb8b2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452dccb8b2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52dccb8b2_0_3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452dccb8b2_0_3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youtu.be/68eSBYOTjIQ?feature=shared"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youtu.be/68eSBYOTjIQ?feature=share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Comparison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05" name="Google Shape;105;p25"/>
          <p:cNvGraphicFramePr/>
          <p:nvPr/>
        </p:nvGraphicFramePr>
        <p:xfrm>
          <a:off x="315750" y="1331950"/>
          <a:ext cx="3000000" cy="3000000"/>
        </p:xfrm>
        <a:graphic>
          <a:graphicData uri="http://schemas.openxmlformats.org/drawingml/2006/table">
            <a:tbl>
              <a:tblPr>
                <a:noFill/>
                <a:tableStyleId>{48C93033-DF6E-42AF-BBB7-1E45841B178A}</a:tableStyleId>
              </a:tblPr>
              <a:tblGrid>
                <a:gridCol w="7140900"/>
              </a:tblGrid>
              <a:tr h="539310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 </a:t>
                      </a:r>
                      <a:endParaRPr sz="1000">
                        <a:solidFill>
                          <a:srgbClr val="0F0F0F"/>
                        </a:solidFill>
                        <a:highlight>
                          <a:srgbClr val="FFFFFF"/>
                        </a:highlight>
                        <a:latin typeface="Roboto"/>
                        <a:ea typeface="Roboto"/>
                        <a:cs typeface="Roboto"/>
                        <a:sym typeface="Roboto"/>
                      </a:endParaRPr>
                    </a:p>
                    <a:p>
                      <a:pPr indent="0" lvl="0" marL="0" rtl="0" algn="l">
                        <a:spcBef>
                          <a:spcPts val="0"/>
                        </a:spcBef>
                        <a:spcAft>
                          <a:spcPts val="0"/>
                        </a:spcAft>
                        <a:buNone/>
                      </a:pPr>
                      <a:r>
                        <a:rPr lang="en" sz="1100">
                          <a:solidFill>
                            <a:schemeClr val="dk1"/>
                          </a:solidFill>
                          <a:latin typeface="Inter"/>
                          <a:ea typeface="Inter"/>
                          <a:cs typeface="Inter"/>
                          <a:sym typeface="Inter"/>
                        </a:rPr>
                        <a:t>Hi, I'm Zach Coté of Thinking Nation and in this video we're going to explore the historical thinking skill of </a:t>
                      </a:r>
                      <a:r>
                        <a:rPr lang="en" sz="1100">
                          <a:solidFill>
                            <a:schemeClr val="dk1"/>
                          </a:solidFill>
                          <a:latin typeface="Inter"/>
                          <a:ea typeface="Inter"/>
                          <a:cs typeface="Inter"/>
                          <a:sym typeface="Inter"/>
                        </a:rPr>
                        <a:t>c</a:t>
                      </a:r>
                      <a:r>
                        <a:rPr lang="en" sz="1100">
                          <a:solidFill>
                            <a:schemeClr val="dk1"/>
                          </a:solidFill>
                          <a:latin typeface="Inter"/>
                          <a:ea typeface="Inter"/>
                          <a:cs typeface="Inter"/>
                          <a:sym typeface="Inter"/>
                        </a:rPr>
                        <a:t>omparison. Now, comparison on its face—on the surface is a really simple thinking skill. We've all created Venn diagrams. We've all compared and contrasted. These are things that are a part of not just history, but any subject. But when we employ the historical thinking skill of comparison in our study of the past, it really challenges our minds to open up and not be content with singular narratives or simple stories. And so comparison ends up being a really critical tool in the historian's tool belt. So let's start with the </a:t>
                      </a:r>
                      <a:r>
                        <a:rPr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efinition. Thinking historically means identifying both the similarities and the differences between the people, places, events, and ideas studied in history. So one thing that is often challenging for us as scholars is this component of comparison being similarities. You know I think for many of us it's really easy to pick up on differences between ourselves and the past that we study or between two different perspectives of the past and the people that we study. But a real challenge to our own intellectual endeavor of understanding the past is identifying similarities between the things that we study and the perspectives that we engage with. And so even when things are difficult, historians make a point to look for multiple similarities when comparing events. And sometimes that may feel like a stretch and sometimes we may need to stretch. But what that allows us to do as historians is to acknowledge those those components that we see ourselves in or that we can see similarities in. It allows us to acknowledge the humanity of the people that we study. Now, when we look at differences in our study of the past, it's it's really helpful that when we're identifying differences, you know, between the moments we study or the perspectives that we study or the ideas to name the specific factor that makes them different. So, here's an example: If we were going to compare the abolition movement that happened between the 1830s and and really 1865 with the abolition of slavery at a national level to the Civil Rights Movement which happened 100 years later in the you know 1940s and 50s and 60s—both events serve the purpose of elevating the citizenship status, the citizen status of Black Americans. And so we can see a similarity right away despite them being 100 years apart. But the context in which these movements occurred were different. And so one thing that we can think through is the a factor of difference being the time period, right?—That one happened in the 19th century and one happened in the 20th century. And when we acknowledge that factor, that makes these two movements towards liberation and freedom and equality different, we acknowledge the factor of time that actually allows us to better contextualize those movements. And so there's many similarities, but acknowledging that factor that makes them different allows us to to be better historians. Comparing allows us to leave room for complexity and nuance. The more that we can name that complexity by acknowledging both similarities between ourselves and the past or between different past actors, but also the differences and being okay with the tensions between those similarities and differences, that shapes our ability to allow for complexity and nuance in a way that allows us to both tell a more accurate story of the past, but also be willing and humble to try to understand the past on its own terms, which really is one of the core goals of being a historian is to understand this past that's filled with people from places and times not like our own. And comparison helps us do that.</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427050" y="7905098"/>
            <a:ext cx="69183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Why is it important to identify similarities as well as differences?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being open to complexity and nuance change the way history is interpreted?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5" name="Shape 255"/>
        <p:cNvGrpSpPr/>
        <p:nvPr/>
      </p:nvGrpSpPr>
      <p:grpSpPr>
        <a:xfrm>
          <a:off x="0" y="0"/>
          <a:ext cx="0" cy="0"/>
          <a:chOff x="0" y="0"/>
          <a:chExt cx="0" cy="0"/>
        </a:xfrm>
      </p:grpSpPr>
      <p:graphicFrame>
        <p:nvGraphicFramePr>
          <p:cNvPr id="256" name="Google Shape;256;p34"/>
          <p:cNvGraphicFramePr/>
          <p:nvPr/>
        </p:nvGraphicFramePr>
        <p:xfrm>
          <a:off x="411840" y="2155860"/>
          <a:ext cx="3000000" cy="3000000"/>
        </p:xfrm>
        <a:graphic>
          <a:graphicData uri="http://schemas.openxmlformats.org/drawingml/2006/table">
            <a:tbl>
              <a:tblPr>
                <a:noFill/>
                <a:tableStyleId>{48C93033-DF6E-42AF-BBB7-1E45841B178A}</a:tableStyleId>
              </a:tblPr>
              <a:tblGrid>
                <a:gridCol w="6351825"/>
              </a:tblGrid>
              <a:tr h="812675">
                <a:tc>
                  <a:txBody>
                    <a:bodyPr/>
                    <a:lstStyle/>
                    <a:p>
                      <a:pPr indent="0" lvl="0" marL="0" rtl="0" algn="l">
                        <a:spcBef>
                          <a:spcPts val="0"/>
                        </a:spcBef>
                        <a:spcAft>
                          <a:spcPts val="0"/>
                        </a:spcAft>
                        <a:buNone/>
                      </a:pPr>
                      <a:r>
                        <a:rPr b="1" lang="en" sz="1300">
                          <a:latin typeface="Halant"/>
                          <a:ea typeface="Halant"/>
                          <a:cs typeface="Halant"/>
                          <a:sym typeface="Halant"/>
                        </a:rPr>
                        <a:t>Source 1: </a:t>
                      </a:r>
                      <a:r>
                        <a:rPr lang="en" sz="1300">
                          <a:latin typeface="Halant"/>
                          <a:ea typeface="Halant"/>
                          <a:cs typeface="Halant"/>
                          <a:sym typeface="Halant"/>
                        </a:rPr>
                        <a:t> The Book of the Dead, ca 1550-50BC.  Below is a funeral text written on papyrus placed in tomb of Ani, an Egyptian scribe. The text contains spells and formulas that were believed to be useful to Ani as he traveled to the afterlife. </a:t>
                      </a:r>
                      <a:r>
                        <a:rPr lang="en" sz="1300">
                          <a:solidFill>
                            <a:schemeClr val="dk1"/>
                          </a:solidFill>
                          <a:latin typeface="Halant"/>
                          <a:ea typeface="Halant"/>
                          <a:cs typeface="Halant"/>
                          <a:sym typeface="Halant"/>
                        </a:rPr>
                        <a:t>The following excerpt comes when Ani arrives to proclaim his pureness to a council of Gods.</a:t>
                      </a:r>
                      <a:endParaRPr sz="1300">
                        <a:latin typeface="Halant"/>
                        <a:ea typeface="Halant"/>
                        <a:cs typeface="Halant"/>
                        <a:sym typeface="Halan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alpha val="0"/>
                        </a:srgbClr>
                      </a:solidFill>
                      <a:prstDash val="solid"/>
                      <a:round/>
                      <a:headEnd len="sm" w="sm" type="none"/>
                      <a:tailEnd len="sm" w="sm" type="none"/>
                    </a:lnT>
                    <a:lnB cap="flat" cmpd="sng" w="9525">
                      <a:solidFill>
                        <a:schemeClr val="dk2">
                          <a:alpha val="0"/>
                        </a:schemeClr>
                      </a:solidFill>
                      <a:prstDash val="solid"/>
                      <a:round/>
                      <a:headEnd len="sm" w="sm" type="none"/>
                      <a:tailEnd len="sm" w="sm" type="none"/>
                    </a:lnB>
                  </a:tcPr>
                </a:tc>
              </a:tr>
              <a:tr h="24960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Homage to thee, O great god, thou Lord of Truth. </a:t>
                      </a:r>
                      <a:r>
                        <a:rPr lang="en" sz="1200">
                          <a:solidFill>
                            <a:schemeClr val="dk1"/>
                          </a:solidFill>
                          <a:highlight>
                            <a:srgbClr val="E95C3D"/>
                          </a:highlight>
                          <a:latin typeface="Inter"/>
                          <a:ea typeface="Inter"/>
                          <a:cs typeface="Inter"/>
                          <a:sym typeface="Inter"/>
                        </a:rPr>
                        <a:t>I have come to thee, my Lord,</a:t>
                      </a:r>
                      <a:r>
                        <a:rPr lang="en" sz="1200">
                          <a:solidFill>
                            <a:schemeClr val="dk1"/>
                          </a:solidFill>
                          <a:latin typeface="Inter"/>
                          <a:ea typeface="Inter"/>
                          <a:cs typeface="Inter"/>
                          <a:sym typeface="Inter"/>
                        </a:rPr>
                        <a:t> and I have brought myself hither that I may see thy beauties. </a:t>
                      </a:r>
                      <a:r>
                        <a:rPr lang="en" sz="1200">
                          <a:solidFill>
                            <a:schemeClr val="dk1"/>
                          </a:solidFill>
                          <a:highlight>
                            <a:srgbClr val="E95C3D"/>
                          </a:highlight>
                          <a:latin typeface="Inter"/>
                          <a:ea typeface="Inter"/>
                          <a:cs typeface="Inter"/>
                          <a:sym typeface="Inter"/>
                        </a:rPr>
                        <a:t>I know thee, I know thy name.</a:t>
                      </a:r>
                      <a:r>
                        <a:rPr lang="en" sz="1200">
                          <a:solidFill>
                            <a:schemeClr val="dk1"/>
                          </a:solidFill>
                          <a:latin typeface="Inter"/>
                          <a:ea typeface="Inter"/>
                          <a:cs typeface="Inter"/>
                          <a:sym typeface="Inter"/>
                        </a:rPr>
                        <a:t> I know the names of the </a:t>
                      </a:r>
                      <a:r>
                        <a:rPr lang="en" sz="1200">
                          <a:solidFill>
                            <a:schemeClr val="dk1"/>
                          </a:solidFill>
                          <a:highlight>
                            <a:srgbClr val="E95C3D"/>
                          </a:highlight>
                          <a:latin typeface="Inter"/>
                          <a:ea typeface="Inter"/>
                          <a:cs typeface="Inter"/>
                          <a:sym typeface="Inter"/>
                        </a:rPr>
                        <a:t>Two and- Forty gods who live with thee in this Hall of Maati.</a:t>
                      </a:r>
                      <a:r>
                        <a:rPr lang="en" sz="1200">
                          <a:solidFill>
                            <a:schemeClr val="dk1"/>
                          </a:solidFill>
                          <a:latin typeface="Inter"/>
                          <a:ea typeface="Inter"/>
                          <a:cs typeface="Inter"/>
                          <a:sym typeface="Inter"/>
                        </a:rPr>
                        <a:t> In truth I have come to thee. I have brought Truth to thee. </a:t>
                      </a:r>
                      <a:r>
                        <a:rPr lang="en" sz="1200">
                          <a:solidFill>
                            <a:schemeClr val="dk1"/>
                          </a:solidFill>
                          <a:highlight>
                            <a:srgbClr val="E95C3D"/>
                          </a:highlight>
                          <a:latin typeface="Inter"/>
                          <a:ea typeface="Inter"/>
                          <a:cs typeface="Inter"/>
                          <a:sym typeface="Inter"/>
                        </a:rPr>
                        <a:t>I have destroyed wickedness for thee.</a:t>
                      </a:r>
                      <a:endParaRPr sz="1200">
                        <a:solidFill>
                          <a:schemeClr val="dk1"/>
                        </a:solidFill>
                        <a:highlight>
                          <a:srgbClr val="E95C3D"/>
                        </a:highlight>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sinned against men.</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oppressed (or wronged) [my] kinsfolk.</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domineered over slaves.</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thought scorn of the god.</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defrauded the poor man of his</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cheated in measuring of grain.</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I am pure. I am pure. I am pure. I am pure.</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chemeClr val="dk2">
                          <a:alpha val="0"/>
                        </a:schemeClr>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57" name="Google Shape;257;p34"/>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Ancient Egyptian Religious Beliefs (Exemplar)</a:t>
            </a:r>
            <a:endParaRPr sz="2200">
              <a:solidFill>
                <a:srgbClr val="000000"/>
              </a:solidFill>
              <a:latin typeface="Plus Jakarta Sans Medium"/>
              <a:ea typeface="Plus Jakarta Sans Medium"/>
              <a:cs typeface="Plus Jakarta Sans Medium"/>
              <a:sym typeface="Plus Jakarta Sans Medium"/>
            </a:endParaRPr>
          </a:p>
        </p:txBody>
      </p:sp>
      <p:pic>
        <p:nvPicPr>
          <p:cNvPr id="258" name="Google Shape;258;p34"/>
          <p:cNvPicPr preferRelativeResize="0"/>
          <p:nvPr/>
        </p:nvPicPr>
        <p:blipFill>
          <a:blip r:embed="rId3">
            <a:alphaModFix/>
          </a:blip>
          <a:stretch>
            <a:fillRect/>
          </a:stretch>
        </p:blipFill>
        <p:spPr>
          <a:xfrm>
            <a:off x="216272" y="121672"/>
            <a:ext cx="1056536" cy="438114"/>
          </a:xfrm>
          <a:prstGeom prst="rect">
            <a:avLst/>
          </a:prstGeom>
          <a:noFill/>
          <a:ln>
            <a:noFill/>
          </a:ln>
        </p:spPr>
      </p:pic>
      <p:sp>
        <p:nvSpPr>
          <p:cNvPr id="259" name="Google Shape;259;p34"/>
          <p:cNvSpPr txBox="1"/>
          <p:nvPr/>
        </p:nvSpPr>
        <p:spPr>
          <a:xfrm>
            <a:off x="411850" y="6546650"/>
            <a:ext cx="6640200" cy="2766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700"/>
              </a:spcBef>
              <a:spcAft>
                <a:spcPts val="0"/>
              </a:spcAft>
              <a:buNone/>
            </a:pPr>
            <a:r>
              <a:rPr b="1" lang="en" sz="1300">
                <a:solidFill>
                  <a:schemeClr val="dk1"/>
                </a:solidFill>
                <a:latin typeface="Halant"/>
                <a:ea typeface="Halant"/>
                <a:cs typeface="Halant"/>
                <a:sym typeface="Halant"/>
              </a:rPr>
              <a:t>Source 2: </a:t>
            </a:r>
            <a:r>
              <a:rPr lang="en" sz="1300">
                <a:solidFill>
                  <a:schemeClr val="dk1"/>
                </a:solidFill>
                <a:latin typeface="Halant"/>
                <a:ea typeface="Halant"/>
                <a:cs typeface="Halant"/>
                <a:sym typeface="Halant"/>
              </a:rPr>
              <a:t>Prayer of Ramses II, pharaoh from the 21st century, at a ceremony celebrating the construction of a new temple to Ra, god of the Sun, 1170 BCE</a:t>
            </a:r>
            <a:endParaRPr sz="1300">
              <a:solidFill>
                <a:schemeClr val="dk1"/>
              </a:solidFill>
              <a:latin typeface="Halant"/>
              <a:ea typeface="Halant"/>
              <a:cs typeface="Halant"/>
              <a:sym typeface="Halant"/>
            </a:endParaRPr>
          </a:p>
          <a:p>
            <a:pPr indent="0" lvl="0" marL="0" rtl="0" algn="l">
              <a:spcBef>
                <a:spcPts val="700"/>
              </a:spcBef>
              <a:spcAft>
                <a:spcPts val="0"/>
              </a:spcAft>
              <a:buClr>
                <a:schemeClr val="dk1"/>
              </a:buClr>
              <a:buSzPts val="1100"/>
              <a:buFont typeface="Arial"/>
              <a:buNone/>
            </a:pPr>
            <a:r>
              <a:rPr lang="en" sz="1200">
                <a:solidFill>
                  <a:schemeClr val="dk1"/>
                </a:solidFill>
                <a:highlight>
                  <a:srgbClr val="E95C3D"/>
                </a:highlight>
                <a:latin typeface="Inter"/>
                <a:ea typeface="Inter"/>
                <a:cs typeface="Inter"/>
                <a:sym typeface="Inter"/>
              </a:rPr>
              <a:t>Hail to you, gods and goddesses, lords of heaven, earth, and, Ra, Lord of the Sun. </a:t>
            </a:r>
            <a:endParaRPr sz="1200">
              <a:solidFill>
                <a:schemeClr val="dk1"/>
              </a:solidFill>
              <a:highlight>
                <a:srgbClr val="E95C3D"/>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E95C3D"/>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E95C3D"/>
                </a:highlight>
                <a:latin typeface="Inter"/>
                <a:ea typeface="Inter"/>
                <a:cs typeface="Inter"/>
                <a:sym typeface="Inter"/>
              </a:rPr>
              <a:t>I am your son whom your hands created, whom ye crowned as ruler. . . of every land. Ye wrought for me good things upon earth, that I might assume my office in peace.</a:t>
            </a:r>
            <a:endParaRPr sz="1200">
              <a:solidFill>
                <a:schemeClr val="dk1"/>
              </a:solidFill>
              <a:highlight>
                <a:srgbClr val="E95C3D"/>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rgbClr val="E95C3D"/>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rgbClr val="E95C3D"/>
                </a:highlight>
                <a:latin typeface="Inter"/>
                <a:ea typeface="Inter"/>
                <a:cs typeface="Inter"/>
                <a:sym typeface="Inter"/>
              </a:rPr>
              <a:t>I brought for you in the gold-houses, in gold, silver, lapis lazuli [</a:t>
            </a:r>
            <a:r>
              <a:rPr i="1" lang="en" sz="1200">
                <a:solidFill>
                  <a:schemeClr val="dk1"/>
                </a:solidFill>
                <a:highlight>
                  <a:srgbClr val="E95C3D"/>
                </a:highlight>
                <a:latin typeface="Inter"/>
                <a:ea typeface="Inter"/>
                <a:cs typeface="Inter"/>
                <a:sym typeface="Inter"/>
              </a:rPr>
              <a:t>blue mineral</a:t>
            </a:r>
            <a:r>
              <a:rPr lang="en" sz="1200">
                <a:solidFill>
                  <a:schemeClr val="dk1"/>
                </a:solidFill>
                <a:highlight>
                  <a:srgbClr val="E95C3D"/>
                </a:highlight>
                <a:latin typeface="Inter"/>
                <a:ea typeface="Inter"/>
                <a:cs typeface="Inter"/>
                <a:sym typeface="Inter"/>
              </a:rPr>
              <a:t>], and malachite [</a:t>
            </a:r>
            <a:r>
              <a:rPr i="1" lang="en" sz="1200">
                <a:solidFill>
                  <a:schemeClr val="dk1"/>
                </a:solidFill>
                <a:highlight>
                  <a:srgbClr val="E95C3D"/>
                </a:highlight>
                <a:latin typeface="Inter"/>
                <a:ea typeface="Inter"/>
                <a:cs typeface="Inter"/>
                <a:sym typeface="Inter"/>
              </a:rPr>
              <a:t>green copper mineral</a:t>
            </a:r>
            <a:r>
              <a:rPr lang="en" sz="1200">
                <a:solidFill>
                  <a:schemeClr val="dk1"/>
                </a:solidFill>
                <a:highlight>
                  <a:srgbClr val="E95C3D"/>
                </a:highlight>
                <a:latin typeface="Inter"/>
                <a:ea typeface="Inter"/>
                <a:cs typeface="Inter"/>
                <a:sym typeface="Inter"/>
              </a:rPr>
              <a:t>]. I made plans for your storehouses.</a:t>
            </a:r>
            <a:r>
              <a:rPr lang="en" sz="1200">
                <a:solidFill>
                  <a:schemeClr val="dk1"/>
                </a:solidFill>
                <a:latin typeface="Inter"/>
                <a:ea typeface="Inter"/>
                <a:cs typeface="Inter"/>
                <a:sym typeface="Inter"/>
              </a:rPr>
              <a:t> I completed them with numerous possessions. </a:t>
            </a:r>
            <a:r>
              <a:rPr lang="en" sz="1200">
                <a:solidFill>
                  <a:schemeClr val="dk1"/>
                </a:solidFill>
                <a:highlight>
                  <a:srgbClr val="E95C3D"/>
                </a:highlight>
                <a:latin typeface="Inter"/>
                <a:ea typeface="Inter"/>
                <a:cs typeface="Inter"/>
                <a:sym typeface="Inter"/>
              </a:rPr>
              <a:t>I filled your granaries with barley and spelt [</a:t>
            </a:r>
            <a:r>
              <a:rPr i="1" lang="en" sz="1200">
                <a:solidFill>
                  <a:schemeClr val="dk1"/>
                </a:solidFill>
                <a:highlight>
                  <a:srgbClr val="E95C3D"/>
                </a:highlight>
                <a:latin typeface="Inter"/>
                <a:ea typeface="Inter"/>
                <a:cs typeface="Inter"/>
                <a:sym typeface="Inter"/>
              </a:rPr>
              <a:t>grain</a:t>
            </a:r>
            <a:r>
              <a:rPr lang="en" sz="1200">
                <a:solidFill>
                  <a:schemeClr val="dk1"/>
                </a:solidFill>
                <a:highlight>
                  <a:srgbClr val="E95C3D"/>
                </a:highlight>
                <a:latin typeface="Inter"/>
                <a:ea typeface="Inter"/>
                <a:cs typeface="Inter"/>
                <a:sym typeface="Inter"/>
              </a:rPr>
              <a:t>], in heaps. I built for you houses and temples, carved with your name forever.</a:t>
            </a:r>
            <a:r>
              <a:rPr lang="en" sz="1200">
                <a:solidFill>
                  <a:schemeClr val="dk1"/>
                </a:solidFill>
                <a:latin typeface="Inter"/>
                <a:ea typeface="Inter"/>
                <a:cs typeface="Inter"/>
                <a:sym typeface="Inter"/>
              </a:rPr>
              <a:t> I provided their serf-laborers. I filled them with plentiful food. </a:t>
            </a:r>
            <a:r>
              <a:rPr lang="en" sz="1200">
                <a:solidFill>
                  <a:schemeClr val="dk1"/>
                </a:solidFill>
                <a:highlight>
                  <a:srgbClr val="E95C3D"/>
                </a:highlight>
                <a:latin typeface="Inter"/>
                <a:ea typeface="Inter"/>
                <a:cs typeface="Inter"/>
                <a:sym typeface="Inter"/>
              </a:rPr>
              <a:t>I made for you table-vessels of gold, silver, and copper by the hundred-thousand. . . .</a:t>
            </a:r>
            <a:endParaRPr sz="1300">
              <a:solidFill>
                <a:schemeClr val="dk1"/>
              </a:solidFill>
              <a:highlight>
                <a:srgbClr val="E95C3D"/>
              </a:highlight>
              <a:latin typeface="Inter"/>
              <a:ea typeface="Inter"/>
              <a:cs typeface="Inter"/>
              <a:sym typeface="Inter"/>
            </a:endParaRPr>
          </a:p>
        </p:txBody>
      </p:sp>
      <p:cxnSp>
        <p:nvCxnSpPr>
          <p:cNvPr id="260" name="Google Shape;260;p34"/>
          <p:cNvCxnSpPr/>
          <p:nvPr/>
        </p:nvCxnSpPr>
        <p:spPr>
          <a:xfrm>
            <a:off x="411850" y="6322875"/>
            <a:ext cx="3699000" cy="0"/>
          </a:xfrm>
          <a:prstGeom prst="straightConnector1">
            <a:avLst/>
          </a:prstGeom>
          <a:noFill/>
          <a:ln cap="flat" cmpd="sng" w="9525">
            <a:solidFill>
              <a:schemeClr val="accent1"/>
            </a:solidFill>
            <a:prstDash val="solid"/>
            <a:round/>
            <a:headEnd len="med" w="med" type="none"/>
            <a:tailEnd len="med" w="med" type="none"/>
          </a:ln>
        </p:spPr>
      </p:cxnSp>
      <p:sp>
        <p:nvSpPr>
          <p:cNvPr id="261" name="Google Shape;261;p34"/>
          <p:cNvSpPr txBox="1"/>
          <p:nvPr/>
        </p:nvSpPr>
        <p:spPr>
          <a:xfrm>
            <a:off x="592625" y="1079150"/>
            <a:ext cx="6562500" cy="1076700"/>
          </a:xfrm>
          <a:prstGeom prst="rect">
            <a:avLst/>
          </a:prstGeom>
          <a:noFill/>
          <a:ln cap="flat" cmpd="sng" w="9525">
            <a:solidFill>
              <a:schemeClr val="dk1"/>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two excerpts carefully. As you read, underline or highlight words or phrases that reflect ancient Egyptian religious beliefs: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Ideas about the afterlife</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roles of gods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relationship between the gods and humans</a:t>
            </a:r>
            <a:endParaRPr sz="1200">
              <a:solidFill>
                <a:schemeClr val="dk1"/>
              </a:solidFill>
              <a:latin typeface="Halant"/>
              <a:ea typeface="Halant"/>
              <a:cs typeface="Halant"/>
              <a:sym typeface="Halant"/>
            </a:endParaRPr>
          </a:p>
        </p:txBody>
      </p:sp>
      <p:sp>
        <p:nvSpPr>
          <p:cNvPr id="262" name="Google Shape;262;p34"/>
          <p:cNvSpPr txBox="1"/>
          <p:nvPr/>
        </p:nvSpPr>
        <p:spPr>
          <a:xfrm>
            <a:off x="4110850" y="4180875"/>
            <a:ext cx="3249600" cy="23139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Answer this in 2 sentences</a:t>
            </a:r>
            <a:r>
              <a:rPr lang="en" sz="1200">
                <a:solidFill>
                  <a:schemeClr val="dk1"/>
                </a:solidFill>
                <a:latin typeface="Inter"/>
                <a:ea typeface="Inter"/>
                <a:cs typeface="Inter"/>
                <a:sym typeface="Inter"/>
              </a:rPr>
              <a:t>→ Based on your annotations from the two excerpts, explain what you think these details reveal about ancient Egyptian beliefs.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Ancient Egyptians believed in an afterlife and thought that living a pure and moral life would help them reach it. They saw the gods as powerful beings who controlled the world and deserved worship through offerings, temples, and prayers.</a:t>
            </a:r>
            <a:endParaRPr sz="1200">
              <a:solidFill>
                <a:srgbClr val="E95C3D"/>
              </a:solidFill>
              <a:latin typeface="Inter"/>
              <a:ea typeface="Inter"/>
              <a:cs typeface="Inter"/>
              <a:sym typeface="Inter"/>
            </a:endParaRPr>
          </a:p>
        </p:txBody>
      </p:sp>
      <p:sp>
        <p:nvSpPr>
          <p:cNvPr id="263" name="Google Shape;263;p34"/>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sp>
        <p:nvSpPr>
          <p:cNvPr id="268" name="Google Shape;268;p3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1700">
              <a:solidFill>
                <a:schemeClr val="dk1"/>
              </a:solidFill>
              <a:latin typeface="Halant"/>
              <a:ea typeface="Halant"/>
              <a:cs typeface="Halant"/>
              <a:sym typeface="Halant"/>
            </a:endParaRPr>
          </a:p>
        </p:txBody>
      </p:sp>
      <p:sp>
        <p:nvSpPr>
          <p:cNvPr id="269" name="Google Shape;269;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70" name="Google Shape;270;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1" name="Google Shape;271;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2" name="Google Shape;272;p3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73" name="Google Shape;273;p35"/>
          <p:cNvSpPr txBox="1"/>
          <p:nvPr/>
        </p:nvSpPr>
        <p:spPr>
          <a:xfrm>
            <a:off x="1823700" y="1148025"/>
            <a:ext cx="5012400" cy="874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sz="1200">
              <a:solidFill>
                <a:srgbClr val="000000"/>
              </a:solidFill>
              <a:latin typeface="Inter"/>
              <a:ea typeface="Inter"/>
              <a:cs typeface="Inter"/>
              <a:sym typeface="Inter"/>
            </a:endParaRPr>
          </a:p>
        </p:txBody>
      </p:sp>
      <p:graphicFrame>
        <p:nvGraphicFramePr>
          <p:cNvPr id="274" name="Google Shape;274;p35"/>
          <p:cNvGraphicFramePr/>
          <p:nvPr/>
        </p:nvGraphicFramePr>
        <p:xfrm>
          <a:off x="440575" y="7225500"/>
          <a:ext cx="3000000" cy="3000000"/>
        </p:xfrm>
        <a:graphic>
          <a:graphicData uri="http://schemas.openxmlformats.org/drawingml/2006/table">
            <a:tbl>
              <a:tblPr>
                <a:noFill/>
                <a:tableStyleId>{48C93033-DF6E-42AF-BBB7-1E45841B178A}</a:tableStyleId>
              </a:tblPr>
              <a:tblGrid>
                <a:gridCol w="3417150"/>
                <a:gridCol w="3417150"/>
              </a:tblGrid>
              <a:tr h="472825">
                <a:tc>
                  <a:txBody>
                    <a:bodyPr/>
                    <a:lstStyle/>
                    <a:p>
                      <a:pPr indent="0" lvl="0" marL="0" rtl="0" algn="l">
                        <a:spcBef>
                          <a:spcPts val="0"/>
                        </a:spcBef>
                        <a:spcAft>
                          <a:spcPts val="0"/>
                        </a:spcAft>
                        <a:buNone/>
                      </a:pPr>
                      <a:r>
                        <a:rPr lang="en" sz="1100">
                          <a:latin typeface="Inter"/>
                          <a:ea typeface="Inter"/>
                          <a:cs typeface="Inter"/>
                          <a:sym typeface="Inter"/>
                        </a:rPr>
                        <a:t>When things look very different from each other, why is it still important to find similarities?</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How can comparing historical moments help us better understand them?</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321525">
                <a:tc>
                  <a:txBody>
                    <a:bodyPr/>
                    <a:lstStyle/>
                    <a:p>
                      <a:pPr indent="0" lvl="0" marL="0" rtl="0" algn="l">
                        <a:spcBef>
                          <a:spcPts val="0"/>
                        </a:spcBef>
                        <a:spcAft>
                          <a:spcPts val="0"/>
                        </a:spcAft>
                        <a:buNone/>
                      </a:pPr>
                      <a:r>
                        <a:rPr b="1" lang="en" sz="1000">
                          <a:solidFill>
                            <a:srgbClr val="E06666"/>
                          </a:solidFill>
                          <a:latin typeface="Inter"/>
                          <a:ea typeface="Inter"/>
                          <a:cs typeface="Inter"/>
                          <a:sym typeface="Inter"/>
                        </a:rPr>
                        <a:t>It’s important to find similarities between things that seem very different because it helps us understand shared human experiences, make connections across time and cultures, and recognize patterns in history.</a:t>
                      </a:r>
                      <a:endParaRPr b="1" sz="1000">
                        <a:solidFill>
                          <a:srgbClr val="E06666"/>
                        </a:solidFill>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06666"/>
                          </a:solidFill>
                          <a:latin typeface="Inter"/>
                          <a:ea typeface="Inter"/>
                          <a:cs typeface="Inter"/>
                          <a:sym typeface="Inter"/>
                        </a:rPr>
                        <a:t>Comparing historical moments helps us better understand them by highlighting patterns, causes, and consequences across time and place. It allows us to see how different societies responded to similar challenges, like war, trade, or leadership, and why they may have made different choices.</a:t>
                      </a:r>
                      <a:endParaRPr b="1" sz="1000">
                        <a:solidFill>
                          <a:srgbClr val="E06666"/>
                        </a:solidFill>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75" name="Google Shape;275;p35"/>
          <p:cNvSpPr txBox="1"/>
          <p:nvPr/>
        </p:nvSpPr>
        <p:spPr>
          <a:xfrm>
            <a:off x="4405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76" name="Google Shape;276;p35"/>
          <p:cNvSpPr txBox="1"/>
          <p:nvPr/>
        </p:nvSpPr>
        <p:spPr>
          <a:xfrm>
            <a:off x="680163"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1</a:t>
            </a:r>
            <a:endParaRPr>
              <a:latin typeface="Inter"/>
              <a:ea typeface="Inter"/>
              <a:cs typeface="Inter"/>
              <a:sym typeface="Inter"/>
            </a:endParaRPr>
          </a:p>
        </p:txBody>
      </p:sp>
      <p:graphicFrame>
        <p:nvGraphicFramePr>
          <p:cNvPr id="277" name="Google Shape;277;p35"/>
          <p:cNvGraphicFramePr/>
          <p:nvPr/>
        </p:nvGraphicFramePr>
        <p:xfrm>
          <a:off x="680163" y="3261025"/>
          <a:ext cx="3000000" cy="3000000"/>
        </p:xfrm>
        <a:graphic>
          <a:graphicData uri="http://schemas.openxmlformats.org/drawingml/2006/table">
            <a:tbl>
              <a:tblPr>
                <a:noFill/>
                <a:tableStyleId>{48C93033-DF6E-42AF-BBB7-1E45841B178A}</a:tableStyleId>
              </a:tblPr>
              <a:tblGrid>
                <a:gridCol w="1591700"/>
                <a:gridCol w="1591700"/>
                <a:gridCol w="1404450"/>
                <a:gridCol w="1778950"/>
              </a:tblGrid>
              <a:tr h="523550">
                <a:tc gridSpan="3">
                  <a:txBody>
                    <a:bodyPr/>
                    <a:lstStyle/>
                    <a:p>
                      <a:pPr indent="0" lvl="0" marL="0" rtl="0" algn="ctr">
                        <a:spcBef>
                          <a:spcPts val="0"/>
                        </a:spcBef>
                        <a:spcAft>
                          <a:spcPts val="0"/>
                        </a:spcAft>
                        <a:buNone/>
                      </a:pPr>
                      <a:r>
                        <a:rPr lang="en">
                          <a:latin typeface="Inter"/>
                          <a:ea typeface="Inter"/>
                          <a:cs typeface="Inter"/>
                          <a:sym typeface="Inter"/>
                        </a:rPr>
                        <a:t>Even when difficult, historians look for multiple similarities when comparing historical moments.</a:t>
                      </a:r>
                      <a:endParaRPr>
                        <a:latin typeface="Inter"/>
                        <a:ea typeface="Inter"/>
                        <a:cs typeface="Inter"/>
                        <a:sym typeface="Inter"/>
                      </a:endParaRPr>
                    </a:p>
                  </a:txBody>
                  <a:tcPr marT="109725" marB="1097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spcBef>
                          <a:spcPts val="0"/>
                        </a:spcBef>
                        <a:spcAft>
                          <a:spcPts val="0"/>
                        </a:spcAft>
                        <a:buNone/>
                      </a:pPr>
                      <a:r>
                        <a:rPr lang="en" sz="1000">
                          <a:latin typeface="Inter SemiBold"/>
                          <a:ea typeface="Inter SemiBold"/>
                          <a:cs typeface="Inter SemiBold"/>
                          <a:sym typeface="Inter SemiBold"/>
                        </a:rPr>
                        <a:t>1.</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2.</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3.</a:t>
                      </a:r>
                      <a:endParaRPr sz="1000">
                        <a:latin typeface="Inter SemiBold"/>
                        <a:ea typeface="Inter SemiBold"/>
                        <a:cs typeface="Inter SemiBold"/>
                        <a:sym typeface="Inter SemiBold"/>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278" name="Google Shape;278;p35"/>
          <p:cNvGraphicFramePr/>
          <p:nvPr/>
        </p:nvGraphicFramePr>
        <p:xfrm>
          <a:off x="469075" y="4890375"/>
          <a:ext cx="3000000" cy="3000000"/>
        </p:xfrm>
        <a:graphic>
          <a:graphicData uri="http://schemas.openxmlformats.org/drawingml/2006/table">
            <a:tbl>
              <a:tblPr>
                <a:noFill/>
                <a:tableStyleId>{48C93033-DF6E-42AF-BBB7-1E45841B178A}</a:tableStyleId>
              </a:tblPr>
              <a:tblGrid>
                <a:gridCol w="1719625"/>
                <a:gridCol w="3268675"/>
                <a:gridCol w="1846025"/>
              </a:tblGrid>
              <a:tr h="200450">
                <a:tc gridSpan="3" rowSpan="2">
                  <a:txBody>
                    <a:bodyPr/>
                    <a:lstStyle/>
                    <a:p>
                      <a:pPr indent="0" lvl="0" marL="0" rtl="0" algn="ctr">
                        <a:spcBef>
                          <a:spcPts val="0"/>
                        </a:spcBef>
                        <a:spcAft>
                          <a:spcPts val="0"/>
                        </a:spcAft>
                        <a:buNone/>
                      </a:pPr>
                      <a:r>
                        <a:rPr lang="en" sz="1100">
                          <a:latin typeface="Inter"/>
                          <a:ea typeface="Inter"/>
                          <a:cs typeface="Inter"/>
                          <a:sym typeface="Inter"/>
                        </a:rPr>
                        <a:t>When identifying differences between historical moments, it is helpful to name the specific factor that makes them different. For instance:</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162725">
                <a:tc gridSpan="3" vMerge="1"/>
                <a:tc hMerge="1" vMerge="1"/>
                <a:tc hMerge="1" vMerge="1"/>
              </a:tr>
              <a:tr h="339850">
                <a:tc>
                  <a:txBody>
                    <a:bodyPr/>
                    <a:lstStyle/>
                    <a:p>
                      <a:pPr indent="0" lvl="0" marL="0" rtl="0" algn="l">
                        <a:spcBef>
                          <a:spcPts val="0"/>
                        </a:spcBef>
                        <a:spcAft>
                          <a:spcPts val="0"/>
                        </a:spcAft>
                        <a:buClr>
                          <a:srgbClr val="000000"/>
                        </a:buClr>
                        <a:buSzPts val="1100"/>
                        <a:buFont typeface="Arial"/>
                        <a:buNone/>
                      </a:pPr>
                      <a:r>
                        <a:rPr lang="en" sz="1100">
                          <a:latin typeface="Inter"/>
                          <a:ea typeface="Inter"/>
                          <a:cs typeface="Inter"/>
                          <a:sym typeface="Inter"/>
                        </a:rPr>
                        <a:t>Paleolithic people were hunter-gatherers</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latin typeface="Inter"/>
                          <a:ea typeface="Inter"/>
                          <a:cs typeface="Inter"/>
                          <a:sym typeface="Inter"/>
                        </a:rPr>
                        <a:t>The Neolithic and Paleolithic periods are </a:t>
                      </a:r>
                      <a:r>
                        <a:rPr b="1" lang="en" sz="1100">
                          <a:latin typeface="Inter"/>
                          <a:ea typeface="Inter"/>
                          <a:cs typeface="Inter"/>
                          <a:sym typeface="Inter"/>
                        </a:rPr>
                        <a:t>different in regards to: </a:t>
                      </a:r>
                      <a:r>
                        <a:rPr lang="en" sz="1100">
                          <a:latin typeface="Inter"/>
                          <a:ea typeface="Inter"/>
                          <a:cs typeface="Inter"/>
                          <a:sym typeface="Inter"/>
                        </a:rPr>
                        <a:t>methods of obtaining food.</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latin typeface="Inter"/>
                          <a:ea typeface="Inter"/>
                          <a:cs typeface="Inter"/>
                          <a:sym typeface="Inter"/>
                        </a:rPr>
                        <a:t>Neolithic people practiced agriculture and domesticated animals.</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79" name="Google Shape;279;p35"/>
          <p:cNvSpPr/>
          <p:nvPr/>
        </p:nvSpPr>
        <p:spPr>
          <a:xfrm rot="-5400000">
            <a:off x="3731413" y="262462"/>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80" name="Google Shape;280;p35"/>
          <p:cNvSpPr txBox="1"/>
          <p:nvPr/>
        </p:nvSpPr>
        <p:spPr>
          <a:xfrm>
            <a:off x="3177013" y="2584587"/>
            <a:ext cx="1373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281" name="Google Shape;281;p35"/>
          <p:cNvSpPr txBox="1"/>
          <p:nvPr/>
        </p:nvSpPr>
        <p:spPr>
          <a:xfrm>
            <a:off x="2495963" y="4213938"/>
            <a:ext cx="2720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700">
              <a:latin typeface="Inter"/>
              <a:ea typeface="Inter"/>
              <a:cs typeface="Inter"/>
              <a:sym typeface="Inter"/>
            </a:endParaRPr>
          </a:p>
        </p:txBody>
      </p:sp>
      <p:sp>
        <p:nvSpPr>
          <p:cNvPr id="282" name="Google Shape;282;p35"/>
          <p:cNvSpPr txBox="1"/>
          <p:nvPr/>
        </p:nvSpPr>
        <p:spPr>
          <a:xfrm>
            <a:off x="4806238"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2</a:t>
            </a:r>
            <a:endParaRPr>
              <a:latin typeface="Inter"/>
              <a:ea typeface="Inter"/>
              <a:cs typeface="Inter"/>
              <a:sym typeface="Inter"/>
            </a:endParaRPr>
          </a:p>
        </p:txBody>
      </p:sp>
      <p:sp>
        <p:nvSpPr>
          <p:cNvPr id="283" name="Google Shape;283;p35"/>
          <p:cNvSpPr/>
          <p:nvPr/>
        </p:nvSpPr>
        <p:spPr>
          <a:xfrm rot="-5400000">
            <a:off x="3731413" y="1871700"/>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84" name="Google Shape;284;p35"/>
          <p:cNvSpPr txBox="1"/>
          <p:nvPr/>
        </p:nvSpPr>
        <p:spPr>
          <a:xfrm>
            <a:off x="2271825" y="6248415"/>
            <a:ext cx="4883100" cy="676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our comparisons include both similarities and differences, we avoid being too absolute in our assessment of the past. We </a:t>
            </a:r>
            <a:r>
              <a:rPr lang="en" sz="1200">
                <a:latin typeface="Plus Jakarta Sans"/>
                <a:ea typeface="Plus Jakarta Sans"/>
                <a:cs typeface="Plus Jakarta Sans"/>
                <a:sym typeface="Plus Jakarta Sans"/>
              </a:rPr>
              <a:t>leave</a:t>
            </a:r>
            <a:r>
              <a:rPr lang="en" sz="1200">
                <a:latin typeface="Plus Jakarta Sans"/>
                <a:ea typeface="Plus Jakarta Sans"/>
                <a:cs typeface="Plus Jakarta Sans"/>
                <a:sym typeface="Plus Jakarta Sans"/>
              </a:rPr>
              <a:t> room for complexity and nuance.</a:t>
            </a:r>
            <a:endParaRPr sz="1200">
              <a:latin typeface="Plus Jakarta Sans"/>
              <a:ea typeface="Plus Jakarta Sans"/>
              <a:cs typeface="Plus Jakarta Sans"/>
              <a:sym typeface="Plus Jakarta Sans"/>
            </a:endParaRPr>
          </a:p>
        </p:txBody>
      </p:sp>
      <p:pic>
        <p:nvPicPr>
          <p:cNvPr id="285" name="Google Shape;285;p35"/>
          <p:cNvPicPr preferRelativeResize="0"/>
          <p:nvPr/>
        </p:nvPicPr>
        <p:blipFill>
          <a:blip r:embed="rId5">
            <a:alphaModFix/>
          </a:blip>
          <a:stretch>
            <a:fillRect/>
          </a:stretch>
        </p:blipFill>
        <p:spPr>
          <a:xfrm>
            <a:off x="673225" y="1150575"/>
            <a:ext cx="874500" cy="874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9" name="Shape 289"/>
        <p:cNvGrpSpPr/>
        <p:nvPr/>
      </p:nvGrpSpPr>
      <p:grpSpPr>
        <a:xfrm>
          <a:off x="0" y="0"/>
          <a:ext cx="0" cy="0"/>
          <a:chOff x="0" y="0"/>
          <a:chExt cx="0" cy="0"/>
        </a:xfrm>
      </p:grpSpPr>
      <p:sp>
        <p:nvSpPr>
          <p:cNvPr id="290" name="Google Shape;290;p3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91" name="Google Shape;291;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92" name="Google Shape;292;p36"/>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293" name="Google Shape;293;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4" name="Google Shape;294;p36"/>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295" name="Google Shape;295;p3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Mesopotamian Religious Beliefs</a:t>
            </a:r>
            <a:endParaRPr b="1" sz="1800">
              <a:latin typeface="Inter"/>
              <a:ea typeface="Inter"/>
              <a:cs typeface="Inter"/>
              <a:sym typeface="Inter"/>
            </a:endParaRPr>
          </a:p>
        </p:txBody>
      </p:sp>
      <p:sp>
        <p:nvSpPr>
          <p:cNvPr id="296" name="Google Shape;296;p3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Inter"/>
                <a:ea typeface="Inter"/>
                <a:cs typeface="Inter"/>
                <a:sym typeface="Inter"/>
              </a:rPr>
              <a:t>Ancient Egyptian </a:t>
            </a:r>
            <a:r>
              <a:rPr b="1" lang="en" sz="1800">
                <a:solidFill>
                  <a:schemeClr val="dk1"/>
                </a:solidFill>
                <a:latin typeface="Inter"/>
                <a:ea typeface="Inter"/>
                <a:cs typeface="Inter"/>
                <a:sym typeface="Inter"/>
              </a:rPr>
              <a:t>Religious Beliefs</a:t>
            </a:r>
            <a:endParaRPr b="1" sz="1800">
              <a:latin typeface="Inter"/>
              <a:ea typeface="Inter"/>
              <a:cs typeface="Inter"/>
              <a:sym typeface="Inter"/>
            </a:endParaRPr>
          </a:p>
        </p:txBody>
      </p:sp>
      <p:graphicFrame>
        <p:nvGraphicFramePr>
          <p:cNvPr id="297" name="Google Shape;297;p36"/>
          <p:cNvGraphicFramePr/>
          <p:nvPr/>
        </p:nvGraphicFramePr>
        <p:xfrm>
          <a:off x="503824" y="3910029"/>
          <a:ext cx="3000000" cy="3000000"/>
        </p:xfrm>
        <a:graphic>
          <a:graphicData uri="http://schemas.openxmlformats.org/drawingml/2006/table">
            <a:tbl>
              <a:tblPr>
                <a:noFill/>
                <a:tableStyleId>{48C93033-DF6E-42AF-BBB7-1E45841B178A}</a:tableStyleId>
              </a:tblPr>
              <a:tblGrid>
                <a:gridCol w="2254925"/>
                <a:gridCol w="2254925"/>
                <a:gridCol w="2254925"/>
              </a:tblGrid>
              <a:tr h="1020700">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300">
                          <a:solidFill>
                            <a:srgbClr val="E95C3D"/>
                          </a:solidFill>
                          <a:latin typeface="Inter"/>
                          <a:ea typeface="Inter"/>
                          <a:cs typeface="Inter"/>
                          <a:sym typeface="Inter"/>
                        </a:rPr>
                        <a:t>Both believed in many gods (polytheism)</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300">
                          <a:solidFill>
                            <a:srgbClr val="E95C3D"/>
                          </a:solidFill>
                          <a:latin typeface="Inter SemiBold"/>
                          <a:ea typeface="Inter SemiBold"/>
                          <a:cs typeface="Inter SemiBold"/>
                          <a:sym typeface="Inter SemiBold"/>
                        </a:rPr>
                        <a:t>Both believed the gods controlled nature and daily life.</a:t>
                      </a:r>
                      <a:endParaRPr sz="13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300">
                          <a:solidFill>
                            <a:srgbClr val="E95C3D"/>
                          </a:solidFill>
                          <a:latin typeface="Inter"/>
                          <a:ea typeface="Inter"/>
                          <a:cs typeface="Inter"/>
                          <a:sym typeface="Inter"/>
                        </a:rPr>
                        <a:t>Both built temples and made offerings to honor the gods.</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98" name="Google Shape;298;p36"/>
          <p:cNvGraphicFramePr/>
          <p:nvPr/>
        </p:nvGraphicFramePr>
        <p:xfrm>
          <a:off x="503824" y="6474548"/>
          <a:ext cx="3000000" cy="3000000"/>
        </p:xfrm>
        <a:graphic>
          <a:graphicData uri="http://schemas.openxmlformats.org/drawingml/2006/table">
            <a:tbl>
              <a:tblPr>
                <a:noFill/>
                <a:tableStyleId>{48C93033-DF6E-42AF-BBB7-1E45841B178A}</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Gods were seen as unpredictable and harsh.</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Relationship with their gods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Gods were viewed as kind and helpful.</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Believed the afterlife was gloomy.	</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View on the afterlife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Believed in a hopeful, eternal afterlife.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Kings were chosen by gods but not divine.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Religious and Political Leadership</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Pharaohs were seen as living gods on Earth.</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99" name="Google Shape;299;p3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00" name="Google Shape;300;p3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01" name="Google Shape;301;p3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302" name="Google Shape;302;p3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303" name="Google Shape;303;p36"/>
          <p:cNvSpPr txBox="1"/>
          <p:nvPr/>
        </p:nvSpPr>
        <p:spPr>
          <a:xfrm>
            <a:off x="966600" y="1165650"/>
            <a:ext cx="6091200" cy="7980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 about the </a:t>
            </a:r>
            <a:r>
              <a:rPr lang="en" sz="1200">
                <a:latin typeface="Plus Jakarta Sans"/>
                <a:ea typeface="Plus Jakarta Sans"/>
                <a:cs typeface="Plus Jakarta Sans"/>
                <a:sym typeface="Plus Jakarta Sans"/>
              </a:rPr>
              <a:t>religious</a:t>
            </a:r>
            <a:r>
              <a:rPr lang="en" sz="1200">
                <a:latin typeface="Plus Jakarta Sans"/>
                <a:ea typeface="Plus Jakarta Sans"/>
                <a:cs typeface="Plus Jakarta Sans"/>
                <a:sym typeface="Plus Jakarta Sans"/>
              </a:rPr>
              <a:t> beliefs of Mesopotamia and Ancient Egypt.  Then identify three ways in which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304" name="Google Shape;304;p36"/>
          <p:cNvPicPr preferRelativeResize="0"/>
          <p:nvPr/>
        </p:nvPicPr>
        <p:blipFill>
          <a:blip r:embed="rId5">
            <a:alphaModFix/>
          </a:blip>
          <a:stretch>
            <a:fillRect/>
          </a:stretch>
        </p:blipFill>
        <p:spPr>
          <a:xfrm>
            <a:off x="342975" y="1232144"/>
            <a:ext cx="665011" cy="66501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1700">
              <a:solidFill>
                <a:schemeClr val="dk1"/>
              </a:solidFill>
              <a:latin typeface="Halant"/>
              <a:ea typeface="Halant"/>
              <a:cs typeface="Halant"/>
              <a:sym typeface="Halant"/>
            </a:endParaRPr>
          </a:p>
        </p:txBody>
      </p:sp>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6" name="Google Shape;116;p26"/>
          <p:cNvSpPr txBox="1"/>
          <p:nvPr/>
        </p:nvSpPr>
        <p:spPr>
          <a:xfrm>
            <a:off x="1823700" y="1148025"/>
            <a:ext cx="5012400" cy="874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sz="1200">
              <a:solidFill>
                <a:srgbClr val="000000"/>
              </a:solidFill>
              <a:latin typeface="Inter"/>
              <a:ea typeface="Inter"/>
              <a:cs typeface="Inter"/>
              <a:sym typeface="Inter"/>
            </a:endParaRPr>
          </a:p>
        </p:txBody>
      </p:sp>
      <p:graphicFrame>
        <p:nvGraphicFramePr>
          <p:cNvPr id="117" name="Google Shape;117;p26"/>
          <p:cNvGraphicFramePr/>
          <p:nvPr/>
        </p:nvGraphicFramePr>
        <p:xfrm>
          <a:off x="440575" y="7225500"/>
          <a:ext cx="3000000" cy="3000000"/>
        </p:xfrm>
        <a:graphic>
          <a:graphicData uri="http://schemas.openxmlformats.org/drawingml/2006/table">
            <a:tbl>
              <a:tblPr>
                <a:noFill/>
                <a:tableStyleId>{48C93033-DF6E-42AF-BBB7-1E45841B178A}</a:tableStyleId>
              </a:tblPr>
              <a:tblGrid>
                <a:gridCol w="3417150"/>
                <a:gridCol w="3417150"/>
              </a:tblGrid>
              <a:tr h="472825">
                <a:tc>
                  <a:txBody>
                    <a:bodyPr/>
                    <a:lstStyle/>
                    <a:p>
                      <a:pPr indent="0" lvl="0" marL="0" rtl="0" algn="l">
                        <a:spcBef>
                          <a:spcPts val="0"/>
                        </a:spcBef>
                        <a:spcAft>
                          <a:spcPts val="0"/>
                        </a:spcAft>
                        <a:buNone/>
                      </a:pPr>
                      <a:r>
                        <a:rPr lang="en" sz="1100">
                          <a:latin typeface="Inter"/>
                          <a:ea typeface="Inter"/>
                          <a:cs typeface="Inter"/>
                          <a:sym typeface="Inter"/>
                        </a:rPr>
                        <a:t>When things look very different from each other, why is it still important to find similarities?</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How can comparing historical moments help us better understand them?</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32152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8" name="Google Shape;118;p26"/>
          <p:cNvSpPr txBox="1"/>
          <p:nvPr/>
        </p:nvSpPr>
        <p:spPr>
          <a:xfrm>
            <a:off x="4405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19" name="Google Shape;119;p26"/>
          <p:cNvSpPr txBox="1"/>
          <p:nvPr/>
        </p:nvSpPr>
        <p:spPr>
          <a:xfrm>
            <a:off x="680163"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1</a:t>
            </a:r>
            <a:endParaRPr>
              <a:latin typeface="Inter"/>
              <a:ea typeface="Inter"/>
              <a:cs typeface="Inter"/>
              <a:sym typeface="Inter"/>
            </a:endParaRPr>
          </a:p>
        </p:txBody>
      </p:sp>
      <p:graphicFrame>
        <p:nvGraphicFramePr>
          <p:cNvPr id="120" name="Google Shape;120;p26"/>
          <p:cNvGraphicFramePr/>
          <p:nvPr/>
        </p:nvGraphicFramePr>
        <p:xfrm>
          <a:off x="680163" y="3261025"/>
          <a:ext cx="3000000" cy="3000000"/>
        </p:xfrm>
        <a:graphic>
          <a:graphicData uri="http://schemas.openxmlformats.org/drawingml/2006/table">
            <a:tbl>
              <a:tblPr>
                <a:noFill/>
                <a:tableStyleId>{48C93033-DF6E-42AF-BBB7-1E45841B178A}</a:tableStyleId>
              </a:tblPr>
              <a:tblGrid>
                <a:gridCol w="1591700"/>
                <a:gridCol w="1591700"/>
                <a:gridCol w="1404450"/>
                <a:gridCol w="1778950"/>
              </a:tblGrid>
              <a:tr h="523550">
                <a:tc gridSpan="3">
                  <a:txBody>
                    <a:bodyPr/>
                    <a:lstStyle/>
                    <a:p>
                      <a:pPr indent="0" lvl="0" marL="0" rtl="0" algn="ctr">
                        <a:spcBef>
                          <a:spcPts val="0"/>
                        </a:spcBef>
                        <a:spcAft>
                          <a:spcPts val="0"/>
                        </a:spcAft>
                        <a:buNone/>
                      </a:pPr>
                      <a:r>
                        <a:rPr lang="en">
                          <a:latin typeface="Inter"/>
                          <a:ea typeface="Inter"/>
                          <a:cs typeface="Inter"/>
                          <a:sym typeface="Inter"/>
                        </a:rPr>
                        <a:t>Even when difficult, historians look for multiple similarities when comparing historical moments.</a:t>
                      </a:r>
                      <a:endParaRPr>
                        <a:latin typeface="Inter"/>
                        <a:ea typeface="Inter"/>
                        <a:cs typeface="Inter"/>
                        <a:sym typeface="Inter"/>
                      </a:endParaRPr>
                    </a:p>
                  </a:txBody>
                  <a:tcPr marT="109725" marB="1097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spcBef>
                          <a:spcPts val="0"/>
                        </a:spcBef>
                        <a:spcAft>
                          <a:spcPts val="0"/>
                        </a:spcAft>
                        <a:buNone/>
                      </a:pPr>
                      <a:r>
                        <a:rPr lang="en" sz="1000">
                          <a:latin typeface="Inter SemiBold"/>
                          <a:ea typeface="Inter SemiBold"/>
                          <a:cs typeface="Inter SemiBold"/>
                          <a:sym typeface="Inter SemiBold"/>
                        </a:rPr>
                        <a:t>1.</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2.</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3.</a:t>
                      </a:r>
                      <a:endParaRPr sz="1000">
                        <a:latin typeface="Inter SemiBold"/>
                        <a:ea typeface="Inter SemiBold"/>
                        <a:cs typeface="Inter SemiBold"/>
                        <a:sym typeface="Inter SemiBold"/>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21" name="Google Shape;121;p26"/>
          <p:cNvGraphicFramePr/>
          <p:nvPr/>
        </p:nvGraphicFramePr>
        <p:xfrm>
          <a:off x="469075" y="4890375"/>
          <a:ext cx="3000000" cy="3000000"/>
        </p:xfrm>
        <a:graphic>
          <a:graphicData uri="http://schemas.openxmlformats.org/drawingml/2006/table">
            <a:tbl>
              <a:tblPr>
                <a:noFill/>
                <a:tableStyleId>{48C93033-DF6E-42AF-BBB7-1E45841B178A}</a:tableStyleId>
              </a:tblPr>
              <a:tblGrid>
                <a:gridCol w="1719625"/>
                <a:gridCol w="3268675"/>
                <a:gridCol w="1846025"/>
              </a:tblGrid>
              <a:tr h="200450">
                <a:tc gridSpan="3" rowSpan="2">
                  <a:txBody>
                    <a:bodyPr/>
                    <a:lstStyle/>
                    <a:p>
                      <a:pPr indent="0" lvl="0" marL="0" rtl="0" algn="ctr">
                        <a:spcBef>
                          <a:spcPts val="0"/>
                        </a:spcBef>
                        <a:spcAft>
                          <a:spcPts val="0"/>
                        </a:spcAft>
                        <a:buNone/>
                      </a:pPr>
                      <a:r>
                        <a:rPr lang="en" sz="1100">
                          <a:latin typeface="Inter"/>
                          <a:ea typeface="Inter"/>
                          <a:cs typeface="Inter"/>
                          <a:sym typeface="Inter"/>
                        </a:rPr>
                        <a:t>When identifying differences between historical moments, it is helpful to name the specific factor that makes them different. For instance:</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162725">
                <a:tc gridSpan="3" vMerge="1"/>
                <a:tc hMerge="1" vMerge="1"/>
                <a:tc hMerge="1" vMerge="1"/>
              </a:tr>
              <a:tr h="339850">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Abolition Movement from 1830s-1865.</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The Abolition and Civil Rights Movements are </a:t>
                      </a:r>
                      <a:r>
                        <a:rPr b="1" lang="en" sz="1100">
                          <a:solidFill>
                            <a:srgbClr val="000000"/>
                          </a:solidFill>
                          <a:latin typeface="Inter"/>
                          <a:ea typeface="Inter"/>
                          <a:cs typeface="Inter"/>
                          <a:sym typeface="Inter"/>
                        </a:rPr>
                        <a:t>different in regards to: </a:t>
                      </a:r>
                      <a:r>
                        <a:rPr lang="en" sz="1100">
                          <a:solidFill>
                            <a:srgbClr val="000000"/>
                          </a:solidFill>
                          <a:latin typeface="Inter"/>
                          <a:ea typeface="Inter"/>
                          <a:cs typeface="Inter"/>
                          <a:sym typeface="Inter"/>
                        </a:rPr>
                        <a:t>their time period.</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Civil Rights Movement from 1950s-1960s.</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2" name="Google Shape;122;p26"/>
          <p:cNvSpPr/>
          <p:nvPr/>
        </p:nvSpPr>
        <p:spPr>
          <a:xfrm rot="-5400000">
            <a:off x="3731413" y="262462"/>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23" name="Google Shape;123;p26"/>
          <p:cNvSpPr txBox="1"/>
          <p:nvPr/>
        </p:nvSpPr>
        <p:spPr>
          <a:xfrm>
            <a:off x="3177013" y="2584587"/>
            <a:ext cx="1373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24" name="Google Shape;124;p26"/>
          <p:cNvSpPr txBox="1"/>
          <p:nvPr/>
        </p:nvSpPr>
        <p:spPr>
          <a:xfrm>
            <a:off x="2495963" y="4213938"/>
            <a:ext cx="2720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700">
              <a:latin typeface="Inter"/>
              <a:ea typeface="Inter"/>
              <a:cs typeface="Inter"/>
              <a:sym typeface="Inter"/>
            </a:endParaRPr>
          </a:p>
        </p:txBody>
      </p:sp>
      <p:sp>
        <p:nvSpPr>
          <p:cNvPr id="125" name="Google Shape;125;p26"/>
          <p:cNvSpPr txBox="1"/>
          <p:nvPr/>
        </p:nvSpPr>
        <p:spPr>
          <a:xfrm>
            <a:off x="4806238"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2</a:t>
            </a:r>
            <a:endParaRPr>
              <a:latin typeface="Inter"/>
              <a:ea typeface="Inter"/>
              <a:cs typeface="Inter"/>
              <a:sym typeface="Inter"/>
            </a:endParaRPr>
          </a:p>
        </p:txBody>
      </p:sp>
      <p:sp>
        <p:nvSpPr>
          <p:cNvPr id="126" name="Google Shape;126;p26"/>
          <p:cNvSpPr/>
          <p:nvPr/>
        </p:nvSpPr>
        <p:spPr>
          <a:xfrm rot="-5400000">
            <a:off x="3731413" y="1871700"/>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27" name="Google Shape;127;p26"/>
          <p:cNvSpPr txBox="1"/>
          <p:nvPr/>
        </p:nvSpPr>
        <p:spPr>
          <a:xfrm>
            <a:off x="2271825" y="6248415"/>
            <a:ext cx="4883100" cy="676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our comparisons include both similarities and differences, we avoid being too absolute in our assessment of the past. We </a:t>
            </a:r>
            <a:r>
              <a:rPr lang="en" sz="1200">
                <a:latin typeface="Plus Jakarta Sans"/>
                <a:ea typeface="Plus Jakarta Sans"/>
                <a:cs typeface="Plus Jakarta Sans"/>
                <a:sym typeface="Plus Jakarta Sans"/>
              </a:rPr>
              <a:t>leave</a:t>
            </a:r>
            <a:r>
              <a:rPr lang="en" sz="1200">
                <a:latin typeface="Plus Jakarta Sans"/>
                <a:ea typeface="Plus Jakarta Sans"/>
                <a:cs typeface="Plus Jakarta Sans"/>
                <a:sym typeface="Plus Jakarta Sans"/>
              </a:rPr>
              <a:t> room for complexity and nuance.</a:t>
            </a:r>
            <a:endParaRPr sz="1200">
              <a:latin typeface="Plus Jakarta Sans"/>
              <a:ea typeface="Plus Jakarta Sans"/>
              <a:cs typeface="Plus Jakarta Sans"/>
              <a:sym typeface="Plus Jakarta Sans"/>
            </a:endParaRPr>
          </a:p>
        </p:txBody>
      </p:sp>
      <p:pic>
        <p:nvPicPr>
          <p:cNvPr id="128" name="Google Shape;128;p26"/>
          <p:cNvPicPr preferRelativeResize="0"/>
          <p:nvPr/>
        </p:nvPicPr>
        <p:blipFill>
          <a:blip r:embed="rId5">
            <a:alphaModFix/>
          </a:blip>
          <a:stretch>
            <a:fillRect/>
          </a:stretch>
        </p:blipFill>
        <p:spPr>
          <a:xfrm>
            <a:off x="673225" y="1150575"/>
            <a:ext cx="874500" cy="874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7"/>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graphicFrame>
        <p:nvGraphicFramePr>
          <p:cNvPr id="134" name="Google Shape;134;p27"/>
          <p:cNvGraphicFramePr/>
          <p:nvPr/>
        </p:nvGraphicFramePr>
        <p:xfrm>
          <a:off x="469040" y="1095110"/>
          <a:ext cx="3000000" cy="3000000"/>
        </p:xfrm>
        <a:graphic>
          <a:graphicData uri="http://schemas.openxmlformats.org/drawingml/2006/table">
            <a:tbl>
              <a:tblPr>
                <a:noFill/>
                <a:tableStyleId>{48C93033-DF6E-42AF-BBB7-1E45841B178A}</a:tableStyleId>
              </a:tblPr>
              <a:tblGrid>
                <a:gridCol w="3753300"/>
                <a:gridCol w="3231775"/>
              </a:tblGrid>
              <a:tr h="398650">
                <a:tc gridSpan="2">
                  <a:txBody>
                    <a:bodyPr/>
                    <a:lstStyle/>
                    <a:p>
                      <a:pPr indent="0" lvl="0" marL="0" rtl="0" algn="l">
                        <a:spcBef>
                          <a:spcPts val="0"/>
                        </a:spcBef>
                        <a:spcAft>
                          <a:spcPts val="0"/>
                        </a:spcAft>
                        <a:buNone/>
                      </a:pPr>
                      <a:r>
                        <a:rPr lang="en" sz="1300">
                          <a:latin typeface="Halant"/>
                          <a:ea typeface="Halant"/>
                          <a:cs typeface="Halant"/>
                          <a:sym typeface="Halant"/>
                        </a:rPr>
                        <a:t>Source: The Epic of Gilgamesh, Cuneiform on a clay tablet, 650 B.C.E.</a:t>
                      </a:r>
                      <a:endParaRPr sz="13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t>
                      </a:r>
                      <a:r>
                        <a:rPr lang="en" sz="1000">
                          <a:solidFill>
                            <a:schemeClr val="dk1"/>
                          </a:solidFill>
                          <a:latin typeface="Inter"/>
                          <a:ea typeface="Inter"/>
                          <a:cs typeface="Inter"/>
                          <a:sym typeface="Inter"/>
                        </a:rPr>
                        <a:t>The Epic of Gilgamesh is, perhaps, the oldest written story on Earth. It comes to us from Ancient Sumeria </a:t>
                      </a:r>
                      <a:r>
                        <a:rPr i="1" lang="en" sz="1000">
                          <a:solidFill>
                            <a:schemeClr val="dk1"/>
                          </a:solidFill>
                          <a:latin typeface="Inter"/>
                          <a:ea typeface="Inter"/>
                          <a:cs typeface="Inter"/>
                          <a:sym typeface="Inter"/>
                        </a:rPr>
                        <a:t>(located in southern Mesopotamia; present day Iraq)</a:t>
                      </a:r>
                      <a:r>
                        <a:rPr lang="en" sz="1000">
                          <a:solidFill>
                            <a:schemeClr val="dk1"/>
                          </a:solidFill>
                          <a:latin typeface="Inter"/>
                          <a:ea typeface="Inter"/>
                          <a:cs typeface="Inter"/>
                          <a:sym typeface="Inter"/>
                        </a:rPr>
                        <a:t>, and was originally written on 12 clay tablets in cuneiform script somewhere between 2750 and 2500 BCE. The first half of the story discusses Gilgamesh (who was king of Uruk) and Enkidu, a wild man created by the gods to stop Gilgamesh from oppressing the people of Uruk.</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5017775">
                <a:tc>
                  <a:txBody>
                    <a:bodyPr/>
                    <a:lstStyle/>
                    <a:p>
                      <a:pPr indent="0" lvl="0" marL="0" rtl="0" algn="l">
                        <a:lnSpc>
                          <a:spcPct val="100000"/>
                        </a:lnSpc>
                        <a:spcBef>
                          <a:spcPts val="700"/>
                        </a:spcBef>
                        <a:spcAft>
                          <a:spcPts val="0"/>
                        </a:spcAft>
                        <a:buClr>
                          <a:schemeClr val="dk1"/>
                        </a:buClr>
                        <a:buSzPts val="1100"/>
                        <a:buFont typeface="Arial"/>
                        <a:buNone/>
                      </a:pPr>
                      <a:r>
                        <a:rPr b="1" lang="en" sz="1300">
                          <a:solidFill>
                            <a:schemeClr val="dk1"/>
                          </a:solidFill>
                          <a:latin typeface="Halant"/>
                          <a:ea typeface="Halant"/>
                          <a:cs typeface="Halant"/>
                          <a:sym typeface="Halant"/>
                        </a:rPr>
                        <a:t>Excerpt 1: </a:t>
                      </a:r>
                      <a:r>
                        <a:rPr lang="en" sz="1300">
                          <a:solidFill>
                            <a:schemeClr val="dk1"/>
                          </a:solidFill>
                          <a:latin typeface="Halant"/>
                          <a:ea typeface="Halant"/>
                          <a:cs typeface="Halant"/>
                          <a:sym typeface="Halant"/>
                        </a:rPr>
                        <a:t>This excerpt focuses on the interactions between Gilgamesh, a Sumerian king, and the various Gods of Mesopotamia</a:t>
                      </a:r>
                      <a:endParaRPr sz="1300">
                        <a:solidFill>
                          <a:schemeClr val="dk1"/>
                        </a:solidFill>
                        <a:latin typeface="Halant"/>
                        <a:ea typeface="Halant"/>
                        <a:cs typeface="Halant"/>
                        <a:sym typeface="Halant"/>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will proclaim to the world the deeds of Gilgamesh. This was the man to whom all things were known; this was the king who knew the countries of the world.</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When the gods created Gilgamesh they gave him a perfect body. Shamash the glorious sun endowed him with beauty, Adad the god of the storm endowed him with courage, the great gods made his beauty perfect, surpassing all others, terrifying like a great wild bull.</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In Uruk he built walls, a great wall, and the temple of blessed Eanna for the god of the worship of Anu, and for Ishtar the goddess of love. Look at it still today: the outer wall where the cornice runs, it shines with the brilliance of copper; and the inner wall, it has no equal. Touch the threshold, it is ancient.</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Gilgamesh went abroad in the world, but he met with none who could withstand his arms.</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lnSpc>
                          <a:spcPct val="100000"/>
                        </a:lnSpc>
                        <a:spcBef>
                          <a:spcPts val="700"/>
                        </a:spcBef>
                        <a:spcAft>
                          <a:spcPts val="700"/>
                        </a:spcAft>
                        <a:buNone/>
                      </a:pPr>
                      <a:r>
                        <a:t/>
                      </a:r>
                      <a:endParaRPr sz="1300">
                        <a:solidFill>
                          <a:schemeClr val="dk1"/>
                        </a:solidFill>
                        <a:latin typeface="Halant"/>
                        <a:ea typeface="Halant"/>
                        <a:cs typeface="Halant"/>
                        <a:sym typeface="Halan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35" name="Google Shape;135;p27"/>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Epic of Gilgamesh</a:t>
            </a:r>
            <a:endParaRPr i="1" sz="2200">
              <a:solidFill>
                <a:srgbClr val="000000"/>
              </a:solidFill>
              <a:latin typeface="Plus Jakarta Sans Medium"/>
              <a:ea typeface="Plus Jakarta Sans Medium"/>
              <a:cs typeface="Plus Jakarta Sans Medium"/>
              <a:sym typeface="Plus Jakarta Sans Medium"/>
            </a:endParaRPr>
          </a:p>
        </p:txBody>
      </p:sp>
      <p:pic>
        <p:nvPicPr>
          <p:cNvPr id="136" name="Google Shape;136;p27"/>
          <p:cNvPicPr preferRelativeResize="0"/>
          <p:nvPr/>
        </p:nvPicPr>
        <p:blipFill>
          <a:blip r:embed="rId3">
            <a:alphaModFix/>
          </a:blip>
          <a:stretch>
            <a:fillRect/>
          </a:stretch>
        </p:blipFill>
        <p:spPr>
          <a:xfrm>
            <a:off x="216272" y="121672"/>
            <a:ext cx="1056536" cy="438114"/>
          </a:xfrm>
          <a:prstGeom prst="rect">
            <a:avLst/>
          </a:prstGeom>
          <a:noFill/>
          <a:ln>
            <a:noFill/>
          </a:ln>
        </p:spPr>
      </p:pic>
      <p:pic>
        <p:nvPicPr>
          <p:cNvPr id="137" name="Google Shape;137;p27"/>
          <p:cNvPicPr preferRelativeResize="0"/>
          <p:nvPr/>
        </p:nvPicPr>
        <p:blipFill>
          <a:blip r:embed="rId4">
            <a:alphaModFix/>
          </a:blip>
          <a:stretch>
            <a:fillRect/>
          </a:stretch>
        </p:blipFill>
        <p:spPr>
          <a:xfrm>
            <a:off x="4362976" y="2420549"/>
            <a:ext cx="2859650" cy="3235251"/>
          </a:xfrm>
          <a:prstGeom prst="rect">
            <a:avLst/>
          </a:prstGeom>
          <a:noFill/>
          <a:ln>
            <a:noFill/>
          </a:ln>
        </p:spPr>
      </p:pic>
      <p:sp>
        <p:nvSpPr>
          <p:cNvPr id="138" name="Google Shape;138;p27"/>
          <p:cNvSpPr txBox="1"/>
          <p:nvPr/>
        </p:nvSpPr>
        <p:spPr>
          <a:xfrm>
            <a:off x="469050" y="7012725"/>
            <a:ext cx="6640200" cy="1952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700"/>
              </a:spcBef>
              <a:spcAft>
                <a:spcPts val="0"/>
              </a:spcAft>
              <a:buNone/>
            </a:pPr>
            <a:r>
              <a:rPr b="1" lang="en" sz="1300">
                <a:solidFill>
                  <a:schemeClr val="dk1"/>
                </a:solidFill>
                <a:latin typeface="Halant"/>
                <a:ea typeface="Halant"/>
                <a:cs typeface="Halant"/>
                <a:sym typeface="Halant"/>
              </a:rPr>
              <a:t>Excerpt 2: </a:t>
            </a:r>
            <a:r>
              <a:rPr lang="en" sz="1300">
                <a:solidFill>
                  <a:schemeClr val="dk1"/>
                </a:solidFill>
                <a:latin typeface="Halant"/>
                <a:ea typeface="Halant"/>
                <a:cs typeface="Halant"/>
                <a:sym typeface="Halant"/>
              </a:rPr>
              <a:t> In this excerpt, Gilgamesh overhears a discussion between the Gods.</a:t>
            </a:r>
            <a:endParaRPr sz="1300">
              <a:solidFill>
                <a:schemeClr val="dk1"/>
              </a:solidFill>
              <a:latin typeface="Inter"/>
              <a:ea typeface="Inter"/>
              <a:cs typeface="Inter"/>
              <a:sym typeface="Inter"/>
            </a:endParaRPr>
          </a:p>
          <a:p>
            <a:pPr indent="0" lvl="0" marL="0" rtl="0" algn="l">
              <a:lnSpc>
                <a:spcPct val="100000"/>
              </a:lnSpc>
              <a:spcBef>
                <a:spcPts val="700"/>
              </a:spcBef>
              <a:spcAft>
                <a:spcPts val="700"/>
              </a:spcAft>
              <a:buNone/>
            </a:pPr>
            <a:r>
              <a:rPr lang="en" sz="1200">
                <a:solidFill>
                  <a:schemeClr val="dk1"/>
                </a:solidFill>
                <a:latin typeface="Inter"/>
                <a:ea typeface="Inter"/>
                <a:cs typeface="Inter"/>
                <a:sym typeface="Inter"/>
              </a:rPr>
              <a:t>You know the city Shurrupak, it stands on the banks of the Euphrates? That city grew old and the gods that were in it were old.There was Anu, lord of the firmament [</a:t>
            </a:r>
            <a:r>
              <a:rPr i="1" lang="en" sz="1200">
                <a:solidFill>
                  <a:schemeClr val="dk1"/>
                </a:solidFill>
                <a:latin typeface="Inter"/>
                <a:ea typeface="Inter"/>
                <a:cs typeface="Inter"/>
                <a:sym typeface="Inter"/>
              </a:rPr>
              <a:t>heavens or sky</a:t>
            </a:r>
            <a:r>
              <a:rPr lang="en" sz="1200">
                <a:solidFill>
                  <a:schemeClr val="dk1"/>
                </a:solidFill>
                <a:latin typeface="Inter"/>
                <a:ea typeface="Inter"/>
                <a:cs typeface="Inter"/>
                <a:sym typeface="Inter"/>
              </a:rPr>
              <a:t>], their father, and warrior Enlil their counselor, Ninurta the helper, and Ennugi watcher over canals; and with them also was Ea. In those days the world teemed, the people multiplied, the world bellowed like a wild bull, and the great god was aroused by the noise. Enlil heard the noise and he said to the gods in council, ‘The uproar of mankind is intolerable and sleep is no longer possible by reason of the babel [</a:t>
            </a:r>
            <a:r>
              <a:rPr i="1" lang="en" sz="1200">
                <a:solidFill>
                  <a:schemeClr val="dk1"/>
                </a:solidFill>
                <a:latin typeface="Inter"/>
                <a:ea typeface="Inter"/>
                <a:cs typeface="Inter"/>
                <a:sym typeface="Inter"/>
              </a:rPr>
              <a:t>confusion</a:t>
            </a:r>
            <a:r>
              <a:rPr lang="en" sz="1200">
                <a:solidFill>
                  <a:schemeClr val="dk1"/>
                </a:solidFill>
                <a:latin typeface="Inter"/>
                <a:ea typeface="Inter"/>
                <a:cs typeface="Inter"/>
                <a:sym typeface="Inter"/>
              </a:rPr>
              <a:t>].’ So the gods agreed to exterminate mankind. . . .</a:t>
            </a:r>
            <a:endParaRPr sz="1200"/>
          </a:p>
        </p:txBody>
      </p:sp>
      <p:sp>
        <p:nvSpPr>
          <p:cNvPr id="139" name="Google Shape;139;p27"/>
          <p:cNvSpPr txBox="1"/>
          <p:nvPr/>
        </p:nvSpPr>
        <p:spPr>
          <a:xfrm>
            <a:off x="4393300" y="5818075"/>
            <a:ext cx="2859600" cy="1117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Neo-Assyrian clay tablet. Epic of Gilgamesh, Tablet 11: Story of the Flood. Known as the "Flood Tablet" From the Library of Ashurbanipal, 7th century BC</a:t>
            </a:r>
            <a:r>
              <a:rPr lang="en" sz="1200">
                <a:solidFill>
                  <a:schemeClr val="dk2"/>
                </a:solidFill>
                <a:latin typeface="Halant"/>
                <a:ea typeface="Halant"/>
                <a:cs typeface="Halant"/>
                <a:sym typeface="Halant"/>
              </a:rPr>
              <a:t>. </a:t>
            </a:r>
            <a:r>
              <a:rPr lang="en" sz="1200">
                <a:solidFill>
                  <a:schemeClr val="dk1"/>
                </a:solidFill>
                <a:latin typeface="Halant"/>
                <a:ea typeface="Halant"/>
                <a:cs typeface="Halant"/>
                <a:sym typeface="Halant"/>
              </a:rPr>
              <a:t>Public Domain.</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145" name="Google Shape;14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7" name="Google Shape;14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9" name="Google Shape;149;p28"/>
          <p:cNvSpPr/>
          <p:nvPr/>
        </p:nvSpPr>
        <p:spPr>
          <a:xfrm rot="10800000">
            <a:off x="803975" y="2166099"/>
            <a:ext cx="6164400" cy="68967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200">
              <a:latin typeface="Inter"/>
              <a:ea typeface="Inter"/>
              <a:cs typeface="Inter"/>
              <a:sym typeface="Inter"/>
            </a:endParaRPr>
          </a:p>
        </p:txBody>
      </p:sp>
      <p:sp>
        <p:nvSpPr>
          <p:cNvPr id="150" name="Google Shape;150;p28"/>
          <p:cNvSpPr txBox="1"/>
          <p:nvPr/>
        </p:nvSpPr>
        <p:spPr>
          <a:xfrm>
            <a:off x="803975" y="1002950"/>
            <a:ext cx="6164400" cy="1003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lang="en" sz="1300">
                <a:solidFill>
                  <a:schemeClr val="dk1"/>
                </a:solidFill>
                <a:latin typeface="Halant"/>
                <a:ea typeface="Halant"/>
                <a:cs typeface="Halant"/>
                <a:sym typeface="Halant"/>
              </a:rPr>
              <a:t>: The “Reduce It” strategy is a summarizing technique that takes a large text and shortens it to just three words. Apply the “Reduce It” strategy to the primary source in order to answer the first part of this lesson’s supporting question: </a:t>
            </a:r>
            <a:endParaRPr sz="1300">
              <a:solidFill>
                <a:schemeClr val="dk1"/>
              </a:solidFill>
              <a:latin typeface="Halant"/>
              <a:ea typeface="Halant"/>
              <a:cs typeface="Halant"/>
              <a:sym typeface="Halant"/>
            </a:endParaRPr>
          </a:p>
          <a:p>
            <a:pPr indent="0" lvl="0" marL="0" rtl="0" algn="ctr">
              <a:spcBef>
                <a:spcPts val="0"/>
              </a:spcBef>
              <a:spcAft>
                <a:spcPts val="0"/>
              </a:spcAft>
              <a:buNone/>
            </a:pPr>
            <a:r>
              <a:rPr i="1" lang="en" sz="1300">
                <a:solidFill>
                  <a:schemeClr val="dk1"/>
                </a:solidFill>
                <a:latin typeface="Halant"/>
                <a:ea typeface="Halant"/>
                <a:cs typeface="Halant"/>
                <a:sym typeface="Halant"/>
              </a:rPr>
              <a:t>How did </a:t>
            </a:r>
            <a:r>
              <a:rPr i="1" lang="en" sz="1300">
                <a:solidFill>
                  <a:schemeClr val="dk1"/>
                </a:solidFill>
                <a:latin typeface="Halant"/>
                <a:ea typeface="Halant"/>
                <a:cs typeface="Halant"/>
                <a:sym typeface="Halant"/>
              </a:rPr>
              <a:t>religion</a:t>
            </a:r>
            <a:r>
              <a:rPr i="1" lang="en" sz="1300">
                <a:solidFill>
                  <a:schemeClr val="dk1"/>
                </a:solidFill>
                <a:latin typeface="Halant"/>
                <a:ea typeface="Halant"/>
                <a:cs typeface="Halant"/>
                <a:sym typeface="Halant"/>
              </a:rPr>
              <a:t> shape society in Mesopotamia?</a:t>
            </a:r>
            <a:endParaRPr i="1" sz="1300">
              <a:solidFill>
                <a:schemeClr val="dk1"/>
              </a:solidFill>
              <a:latin typeface="Halant"/>
              <a:ea typeface="Halant"/>
              <a:cs typeface="Halant"/>
              <a:sym typeface="Halant"/>
            </a:endParaRPr>
          </a:p>
        </p:txBody>
      </p:sp>
      <p:cxnSp>
        <p:nvCxnSpPr>
          <p:cNvPr id="151" name="Google Shape;151;p28"/>
          <p:cNvCxnSpPr/>
          <p:nvPr/>
        </p:nvCxnSpPr>
        <p:spPr>
          <a:xfrm flipH="1" rot="10800000">
            <a:off x="1853736" y="4484333"/>
            <a:ext cx="4075200" cy="25200"/>
          </a:xfrm>
          <a:prstGeom prst="straightConnector1">
            <a:avLst/>
          </a:prstGeom>
          <a:noFill/>
          <a:ln cap="flat" cmpd="sng" w="9525">
            <a:solidFill>
              <a:schemeClr val="dk2"/>
            </a:solidFill>
            <a:prstDash val="solid"/>
            <a:round/>
            <a:headEnd len="med" w="med" type="none"/>
            <a:tailEnd len="med" w="med" type="none"/>
          </a:ln>
        </p:spPr>
      </p:cxnSp>
      <p:cxnSp>
        <p:nvCxnSpPr>
          <p:cNvPr id="152" name="Google Shape;152;p28"/>
          <p:cNvCxnSpPr/>
          <p:nvPr/>
        </p:nvCxnSpPr>
        <p:spPr>
          <a:xfrm flipH="1" rot="10800000">
            <a:off x="2816361" y="6672086"/>
            <a:ext cx="2139300" cy="1200"/>
          </a:xfrm>
          <a:prstGeom prst="straightConnector1">
            <a:avLst/>
          </a:prstGeom>
          <a:noFill/>
          <a:ln cap="flat" cmpd="sng" w="9525">
            <a:solidFill>
              <a:schemeClr val="dk2"/>
            </a:solidFill>
            <a:prstDash val="solid"/>
            <a:round/>
            <a:headEnd len="med" w="med" type="none"/>
            <a:tailEnd len="med" w="med" type="none"/>
          </a:ln>
        </p:spPr>
      </p:cxnSp>
      <p:sp>
        <p:nvSpPr>
          <p:cNvPr id="153" name="Google Shape;153;p28"/>
          <p:cNvSpPr txBox="1"/>
          <p:nvPr/>
        </p:nvSpPr>
        <p:spPr>
          <a:xfrm>
            <a:off x="316641" y="3177690"/>
            <a:ext cx="9741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answer the above question.</a:t>
            </a:r>
            <a:endParaRPr sz="1100">
              <a:solidFill>
                <a:schemeClr val="dk1"/>
              </a:solidFill>
              <a:latin typeface="Inter"/>
              <a:ea typeface="Inter"/>
              <a:cs typeface="Inter"/>
              <a:sym typeface="Inter"/>
            </a:endParaRPr>
          </a:p>
        </p:txBody>
      </p:sp>
      <p:sp>
        <p:nvSpPr>
          <p:cNvPr id="154" name="Google Shape;154;p28"/>
          <p:cNvSpPr txBox="1"/>
          <p:nvPr/>
        </p:nvSpPr>
        <p:spPr>
          <a:xfrm>
            <a:off x="884951" y="5029200"/>
            <a:ext cx="11334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55" name="Google Shape;155;p28"/>
          <p:cNvSpPr txBox="1"/>
          <p:nvPr/>
        </p:nvSpPr>
        <p:spPr>
          <a:xfrm>
            <a:off x="18871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56" name="Google Shape;156;p28"/>
          <p:cNvSpPr txBox="1"/>
          <p:nvPr/>
        </p:nvSpPr>
        <p:spPr>
          <a:xfrm>
            <a:off x="4987675" y="6718528"/>
            <a:ext cx="2319300" cy="10038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Whole Class</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57" name="Google Shape;157;p28"/>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p:txBody>
      </p:sp>
      <p:sp>
        <p:nvSpPr>
          <p:cNvPr id="158" name="Google Shape;158;p28"/>
          <p:cNvSpPr txBox="1"/>
          <p:nvPr/>
        </p:nvSpPr>
        <p:spPr>
          <a:xfrm>
            <a:off x="1682125" y="2480150"/>
            <a:ext cx="4075200" cy="161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59" name="Google Shape;159;p28"/>
          <p:cNvSpPr txBox="1"/>
          <p:nvPr/>
        </p:nvSpPr>
        <p:spPr>
          <a:xfrm>
            <a:off x="1790050" y="2400450"/>
            <a:ext cx="4191900" cy="15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
        <p:nvSpPr>
          <p:cNvPr id="160" name="Google Shape;160;p28"/>
          <p:cNvSpPr txBox="1"/>
          <p:nvPr/>
        </p:nvSpPr>
        <p:spPr>
          <a:xfrm>
            <a:off x="2726350" y="4671788"/>
            <a:ext cx="2319300" cy="147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
        <p:nvSpPr>
          <p:cNvPr id="161" name="Google Shape;161;p28"/>
          <p:cNvSpPr txBox="1"/>
          <p:nvPr/>
        </p:nvSpPr>
        <p:spPr>
          <a:xfrm>
            <a:off x="3430150" y="6851345"/>
            <a:ext cx="911700" cy="8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graphicFrame>
        <p:nvGraphicFramePr>
          <p:cNvPr id="166" name="Google Shape;166;p29"/>
          <p:cNvGraphicFramePr/>
          <p:nvPr/>
        </p:nvGraphicFramePr>
        <p:xfrm>
          <a:off x="411840" y="2155860"/>
          <a:ext cx="3000000" cy="3000000"/>
        </p:xfrm>
        <a:graphic>
          <a:graphicData uri="http://schemas.openxmlformats.org/drawingml/2006/table">
            <a:tbl>
              <a:tblPr>
                <a:noFill/>
                <a:tableStyleId>{48C93033-DF6E-42AF-BBB7-1E45841B178A}</a:tableStyleId>
              </a:tblPr>
              <a:tblGrid>
                <a:gridCol w="6351825"/>
              </a:tblGrid>
              <a:tr h="812675">
                <a:tc>
                  <a:txBody>
                    <a:bodyPr/>
                    <a:lstStyle/>
                    <a:p>
                      <a:pPr indent="0" lvl="0" marL="0" rtl="0" algn="l">
                        <a:spcBef>
                          <a:spcPts val="0"/>
                        </a:spcBef>
                        <a:spcAft>
                          <a:spcPts val="0"/>
                        </a:spcAft>
                        <a:buNone/>
                      </a:pPr>
                      <a:r>
                        <a:rPr b="1" lang="en" sz="1300">
                          <a:latin typeface="Halant"/>
                          <a:ea typeface="Halant"/>
                          <a:cs typeface="Halant"/>
                          <a:sym typeface="Halant"/>
                        </a:rPr>
                        <a:t>Source 1: </a:t>
                      </a:r>
                      <a:r>
                        <a:rPr lang="en" sz="1300">
                          <a:latin typeface="Halant"/>
                          <a:ea typeface="Halant"/>
                          <a:cs typeface="Halant"/>
                          <a:sym typeface="Halant"/>
                        </a:rPr>
                        <a:t> The Book of the Dead, ca 1550-50BC.  Below is a funeral text written on papyrus placed in tomb of Ani, an Egyptian scribe. The text contains spells and formulas that were believed to be useful to Ani as he traveled to the afterlife. </a:t>
                      </a:r>
                      <a:r>
                        <a:rPr lang="en" sz="1300">
                          <a:solidFill>
                            <a:schemeClr val="dk1"/>
                          </a:solidFill>
                          <a:latin typeface="Halant"/>
                          <a:ea typeface="Halant"/>
                          <a:cs typeface="Halant"/>
                          <a:sym typeface="Halant"/>
                        </a:rPr>
                        <a:t>The following excerpt comes when Ani arrives to proclaim his pureness to a council of Gods.</a:t>
                      </a:r>
                      <a:endParaRPr sz="1300">
                        <a:latin typeface="Halant"/>
                        <a:ea typeface="Halant"/>
                        <a:cs typeface="Halant"/>
                        <a:sym typeface="Halan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alpha val="0"/>
                        </a:srgbClr>
                      </a:solidFill>
                      <a:prstDash val="solid"/>
                      <a:round/>
                      <a:headEnd len="sm" w="sm" type="none"/>
                      <a:tailEnd len="sm" w="sm" type="none"/>
                    </a:lnT>
                    <a:lnB cap="flat" cmpd="sng" w="9525">
                      <a:solidFill>
                        <a:schemeClr val="dk2">
                          <a:alpha val="0"/>
                        </a:schemeClr>
                      </a:solidFill>
                      <a:prstDash val="solid"/>
                      <a:round/>
                      <a:headEnd len="sm" w="sm" type="none"/>
                      <a:tailEnd len="sm" w="sm" type="none"/>
                    </a:lnB>
                  </a:tcPr>
                </a:tc>
              </a:tr>
              <a:tr h="24960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Homage to thee, O great god, thou Lord of Truth. I have come to thee, my Lord, and I have brought myself hither that I may see thy beauties. I know thee, I know thy name. I know the names of the Two and- Forty gods who live with thee in this Hall of Maati. In truth I have come to thee. I have brought Truth to thee. I have destroyed wickedness for thee.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sinned against men.</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oppressed (or wronged) [my] kinsfolk.</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domineered over slaves.</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thought scorn of the god.</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defrauded the poor man of his</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cheated in measuring of grain.</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I am pure. I am pure. I am pure. I am pure.</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chemeClr val="dk2">
                          <a:alpha val="0"/>
                        </a:schemeClr>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67" name="Google Shape;167;p29"/>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Ancient Egyptian Religious Beliefs</a:t>
            </a:r>
            <a:endParaRPr i="1" sz="2200">
              <a:solidFill>
                <a:srgbClr val="000000"/>
              </a:solidFill>
              <a:latin typeface="Plus Jakarta Sans Medium"/>
              <a:ea typeface="Plus Jakarta Sans Medium"/>
              <a:cs typeface="Plus Jakarta Sans Medium"/>
              <a:sym typeface="Plus Jakarta Sans Medium"/>
            </a:endParaRPr>
          </a:p>
        </p:txBody>
      </p:sp>
      <p:pic>
        <p:nvPicPr>
          <p:cNvPr id="168" name="Google Shape;168;p29"/>
          <p:cNvPicPr preferRelativeResize="0"/>
          <p:nvPr/>
        </p:nvPicPr>
        <p:blipFill>
          <a:blip r:embed="rId3">
            <a:alphaModFix/>
          </a:blip>
          <a:stretch>
            <a:fillRect/>
          </a:stretch>
        </p:blipFill>
        <p:spPr>
          <a:xfrm>
            <a:off x="216272" y="121672"/>
            <a:ext cx="1056536" cy="438114"/>
          </a:xfrm>
          <a:prstGeom prst="rect">
            <a:avLst/>
          </a:prstGeom>
          <a:noFill/>
          <a:ln>
            <a:noFill/>
          </a:ln>
        </p:spPr>
      </p:pic>
      <p:sp>
        <p:nvSpPr>
          <p:cNvPr id="169" name="Google Shape;169;p29"/>
          <p:cNvSpPr txBox="1"/>
          <p:nvPr/>
        </p:nvSpPr>
        <p:spPr>
          <a:xfrm>
            <a:off x="411850" y="6546650"/>
            <a:ext cx="6640200" cy="2766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700"/>
              </a:spcBef>
              <a:spcAft>
                <a:spcPts val="0"/>
              </a:spcAft>
              <a:buNone/>
            </a:pPr>
            <a:r>
              <a:rPr b="1" lang="en" sz="1300">
                <a:solidFill>
                  <a:schemeClr val="dk1"/>
                </a:solidFill>
                <a:latin typeface="Halant"/>
                <a:ea typeface="Halant"/>
                <a:cs typeface="Halant"/>
                <a:sym typeface="Halant"/>
              </a:rPr>
              <a:t>Source 2: </a:t>
            </a:r>
            <a:r>
              <a:rPr lang="en" sz="1300">
                <a:solidFill>
                  <a:schemeClr val="dk1"/>
                </a:solidFill>
                <a:latin typeface="Halant"/>
                <a:ea typeface="Halant"/>
                <a:cs typeface="Halant"/>
                <a:sym typeface="Halant"/>
              </a:rPr>
              <a:t>Prayer of Ramses II, pharaoh from the 21st century, at a ceremony celebrating the construction of a new temple to Ra, god of the Sun, 1170 BCE</a:t>
            </a:r>
            <a:endParaRPr sz="1300">
              <a:solidFill>
                <a:schemeClr val="dk1"/>
              </a:solidFill>
              <a:latin typeface="Halant"/>
              <a:ea typeface="Halant"/>
              <a:cs typeface="Halant"/>
              <a:sym typeface="Halant"/>
            </a:endParaRPr>
          </a:p>
          <a:p>
            <a:pPr indent="0" lvl="0" marL="0" rtl="0" algn="l">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Hail to you, gods and goddesses, lords of heaven, earth, and, Ra, Lord of the Sun.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am your son whom your hands created, whom ye crowned as ruler. . . of every land. Ye wrought for me good things upon earth, that I might assume my office in peace.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brought for you in the gold-houses, in gold, silver, lapis lazuli [</a:t>
            </a:r>
            <a:r>
              <a:rPr i="1" lang="en" sz="1200">
                <a:solidFill>
                  <a:schemeClr val="dk1"/>
                </a:solidFill>
                <a:latin typeface="Inter"/>
                <a:ea typeface="Inter"/>
                <a:cs typeface="Inter"/>
                <a:sym typeface="Inter"/>
              </a:rPr>
              <a:t>blue mineral</a:t>
            </a:r>
            <a:r>
              <a:rPr lang="en" sz="1200">
                <a:solidFill>
                  <a:schemeClr val="dk1"/>
                </a:solidFill>
                <a:latin typeface="Inter"/>
                <a:ea typeface="Inter"/>
                <a:cs typeface="Inter"/>
                <a:sym typeface="Inter"/>
              </a:rPr>
              <a:t>], and malachite [</a:t>
            </a:r>
            <a:r>
              <a:rPr i="1" lang="en" sz="1200">
                <a:solidFill>
                  <a:schemeClr val="dk1"/>
                </a:solidFill>
                <a:latin typeface="Inter"/>
                <a:ea typeface="Inter"/>
                <a:cs typeface="Inter"/>
                <a:sym typeface="Inter"/>
              </a:rPr>
              <a:t>green copper mineral</a:t>
            </a:r>
            <a:r>
              <a:rPr lang="en" sz="1200">
                <a:solidFill>
                  <a:schemeClr val="dk1"/>
                </a:solidFill>
                <a:latin typeface="Inter"/>
                <a:ea typeface="Inter"/>
                <a:cs typeface="Inter"/>
                <a:sym typeface="Inter"/>
              </a:rPr>
              <a:t>]. I made plans for your storehouses. I completed them with numerous possessions. I filled your granaries with barley and spelt [</a:t>
            </a:r>
            <a:r>
              <a:rPr i="1" lang="en" sz="1200">
                <a:solidFill>
                  <a:schemeClr val="dk1"/>
                </a:solidFill>
                <a:latin typeface="Inter"/>
                <a:ea typeface="Inter"/>
                <a:cs typeface="Inter"/>
                <a:sym typeface="Inter"/>
              </a:rPr>
              <a:t>grain</a:t>
            </a:r>
            <a:r>
              <a:rPr lang="en" sz="1200">
                <a:solidFill>
                  <a:schemeClr val="dk1"/>
                </a:solidFill>
                <a:latin typeface="Inter"/>
                <a:ea typeface="Inter"/>
                <a:cs typeface="Inter"/>
                <a:sym typeface="Inter"/>
              </a:rPr>
              <a:t>], in heaps. I built for you houses and temples, carved with your name forever. I provided their serf-laborers. I filled them with plentiful food. I made for you table-vessels of gold, silver, and copper by the hundred-thousand. . . .</a:t>
            </a:r>
            <a:endParaRPr sz="1300">
              <a:solidFill>
                <a:schemeClr val="dk1"/>
              </a:solidFill>
              <a:latin typeface="Inter"/>
              <a:ea typeface="Inter"/>
              <a:cs typeface="Inter"/>
              <a:sym typeface="Inter"/>
            </a:endParaRPr>
          </a:p>
        </p:txBody>
      </p:sp>
      <p:cxnSp>
        <p:nvCxnSpPr>
          <p:cNvPr id="170" name="Google Shape;170;p29"/>
          <p:cNvCxnSpPr/>
          <p:nvPr/>
        </p:nvCxnSpPr>
        <p:spPr>
          <a:xfrm>
            <a:off x="411850" y="6399075"/>
            <a:ext cx="3699000" cy="0"/>
          </a:xfrm>
          <a:prstGeom prst="straightConnector1">
            <a:avLst/>
          </a:prstGeom>
          <a:noFill/>
          <a:ln cap="flat" cmpd="sng" w="9525">
            <a:solidFill>
              <a:schemeClr val="accent1"/>
            </a:solidFill>
            <a:prstDash val="solid"/>
            <a:round/>
            <a:headEnd len="med" w="med" type="none"/>
            <a:tailEnd len="med" w="med" type="none"/>
          </a:ln>
        </p:spPr>
      </p:cxnSp>
      <p:sp>
        <p:nvSpPr>
          <p:cNvPr id="171" name="Google Shape;171;p29"/>
          <p:cNvSpPr txBox="1"/>
          <p:nvPr/>
        </p:nvSpPr>
        <p:spPr>
          <a:xfrm>
            <a:off x="592625" y="1079150"/>
            <a:ext cx="6562500" cy="1076700"/>
          </a:xfrm>
          <a:prstGeom prst="rect">
            <a:avLst/>
          </a:prstGeom>
          <a:noFill/>
          <a:ln cap="flat" cmpd="sng" w="9525">
            <a:solidFill>
              <a:schemeClr val="dk1"/>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two excerpts carefully. As you read, underline or highlight words or phrases that reflect ancient Egyptian religious beliefs: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Ideas about the afterlife</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roles of gods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relationship between the gods and humans</a:t>
            </a:r>
            <a:endParaRPr sz="1200">
              <a:solidFill>
                <a:schemeClr val="dk1"/>
              </a:solidFill>
              <a:latin typeface="Halant"/>
              <a:ea typeface="Halant"/>
              <a:cs typeface="Halant"/>
              <a:sym typeface="Halant"/>
            </a:endParaRPr>
          </a:p>
        </p:txBody>
      </p:sp>
      <p:sp>
        <p:nvSpPr>
          <p:cNvPr id="172" name="Google Shape;172;p29"/>
          <p:cNvSpPr txBox="1"/>
          <p:nvPr/>
        </p:nvSpPr>
        <p:spPr>
          <a:xfrm>
            <a:off x="4110850" y="4180875"/>
            <a:ext cx="3249600" cy="23658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Answer this in 2 sentences</a:t>
            </a:r>
            <a:r>
              <a:rPr lang="en" sz="1200">
                <a:solidFill>
                  <a:schemeClr val="dk1"/>
                </a:solidFill>
                <a:latin typeface="Inter"/>
                <a:ea typeface="Inter"/>
                <a:cs typeface="Inter"/>
                <a:sym typeface="Inter"/>
              </a:rPr>
              <a:t>→ Based on your annotations from the two excerpts, explain what you think these details reveal about ancient Egyptian beliefs.</a:t>
            </a:r>
            <a:endParaRPr sz="1200">
              <a:solidFill>
                <a:schemeClr val="dk1"/>
              </a:solidFill>
              <a:latin typeface="Inter"/>
              <a:ea typeface="Inter"/>
              <a:cs typeface="Inter"/>
              <a:sym typeface="Inter"/>
            </a:endParaRPr>
          </a:p>
        </p:txBody>
      </p:sp>
      <p:sp>
        <p:nvSpPr>
          <p:cNvPr id="173" name="Google Shape;173;p29"/>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79" name="Google Shape;17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30"/>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81" name="Google Shape;18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30"/>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183" name="Google Shape;183;p30"/>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Mesopotamian Religious Beliefs</a:t>
            </a:r>
            <a:endParaRPr b="1" sz="1800">
              <a:latin typeface="Inter"/>
              <a:ea typeface="Inter"/>
              <a:cs typeface="Inter"/>
              <a:sym typeface="Inter"/>
            </a:endParaRPr>
          </a:p>
        </p:txBody>
      </p:sp>
      <p:sp>
        <p:nvSpPr>
          <p:cNvPr id="184" name="Google Shape;184;p30"/>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Inter"/>
                <a:ea typeface="Inter"/>
                <a:cs typeface="Inter"/>
                <a:sym typeface="Inter"/>
              </a:rPr>
              <a:t>Ancient Egyptian Religious Beliefs</a:t>
            </a:r>
            <a:endParaRPr b="1" sz="1800">
              <a:latin typeface="Inter"/>
              <a:ea typeface="Inter"/>
              <a:cs typeface="Inter"/>
              <a:sym typeface="Inter"/>
            </a:endParaRPr>
          </a:p>
        </p:txBody>
      </p:sp>
      <p:graphicFrame>
        <p:nvGraphicFramePr>
          <p:cNvPr id="185" name="Google Shape;185;p30"/>
          <p:cNvGraphicFramePr/>
          <p:nvPr/>
        </p:nvGraphicFramePr>
        <p:xfrm>
          <a:off x="503824" y="3910029"/>
          <a:ext cx="3000000" cy="3000000"/>
        </p:xfrm>
        <a:graphic>
          <a:graphicData uri="http://schemas.openxmlformats.org/drawingml/2006/table">
            <a:tbl>
              <a:tblPr>
                <a:noFill/>
                <a:tableStyleId>{48C93033-DF6E-42AF-BBB7-1E45841B178A}</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86" name="Google Shape;186;p30"/>
          <p:cNvGraphicFramePr/>
          <p:nvPr/>
        </p:nvGraphicFramePr>
        <p:xfrm>
          <a:off x="503824" y="6474548"/>
          <a:ext cx="3000000" cy="3000000"/>
        </p:xfrm>
        <a:graphic>
          <a:graphicData uri="http://schemas.openxmlformats.org/drawingml/2006/table">
            <a:tbl>
              <a:tblPr>
                <a:noFill/>
                <a:tableStyleId>{48C93033-DF6E-42AF-BBB7-1E45841B178A}</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87" name="Google Shape;187;p30"/>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88" name="Google Shape;188;p30"/>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89" name="Google Shape;189;p30"/>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90" name="Google Shape;190;p30"/>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91" name="Google Shape;191;p30"/>
          <p:cNvSpPr txBox="1"/>
          <p:nvPr/>
        </p:nvSpPr>
        <p:spPr>
          <a:xfrm>
            <a:off x="966600" y="1165650"/>
            <a:ext cx="6091200" cy="7980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 about the religious beliefs of Mesopotamia and Ancient Egypt.  Then identify three ways in which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92" name="Google Shape;192;p30"/>
          <p:cNvPicPr preferRelativeResize="0"/>
          <p:nvPr/>
        </p:nvPicPr>
        <p:blipFill>
          <a:blip r:embed="rId5">
            <a:alphaModFix/>
          </a:blip>
          <a:stretch>
            <a:fillRect/>
          </a:stretch>
        </p:blipFill>
        <p:spPr>
          <a:xfrm>
            <a:off x="342975" y="1232144"/>
            <a:ext cx="665011" cy="66501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6" name="Shape 196"/>
        <p:cNvGrpSpPr/>
        <p:nvPr/>
      </p:nvGrpSpPr>
      <p:grpSpPr>
        <a:xfrm>
          <a:off x="0" y="0"/>
          <a:ext cx="0" cy="0"/>
          <a:chOff x="0" y="0"/>
          <a:chExt cx="0" cy="0"/>
        </a:xfrm>
      </p:grpSpPr>
      <p:sp>
        <p:nvSpPr>
          <p:cNvPr id="197" name="Google Shape;197;p3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Comparison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8" name="Google Shape;198;p3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9" name="Google Shape;199;p31"/>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200" name="Google Shape;200;p3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1" name="Google Shape;201;p31"/>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2" name="Google Shape;202;p31"/>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203" name="Google Shape;203;p31"/>
          <p:cNvGraphicFramePr/>
          <p:nvPr/>
        </p:nvGraphicFramePr>
        <p:xfrm>
          <a:off x="315750" y="1331950"/>
          <a:ext cx="3000000" cy="3000000"/>
        </p:xfrm>
        <a:graphic>
          <a:graphicData uri="http://schemas.openxmlformats.org/drawingml/2006/table">
            <a:tbl>
              <a:tblPr>
                <a:noFill/>
                <a:tableStyleId>{48C93033-DF6E-42AF-BBB7-1E45841B178A}</a:tableStyleId>
              </a:tblPr>
              <a:tblGrid>
                <a:gridCol w="7140900"/>
              </a:tblGrid>
              <a:tr h="539310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 </a:t>
                      </a:r>
                      <a:endParaRPr sz="1000">
                        <a:solidFill>
                          <a:srgbClr val="0F0F0F"/>
                        </a:solidFill>
                        <a:highlight>
                          <a:srgbClr val="FFFFFF"/>
                        </a:highlight>
                        <a:latin typeface="Roboto"/>
                        <a:ea typeface="Roboto"/>
                        <a:cs typeface="Roboto"/>
                        <a:sym typeface="Roboto"/>
                      </a:endParaRPr>
                    </a:p>
                    <a:p>
                      <a:pPr indent="0" lvl="0" marL="0" rtl="0" algn="l">
                        <a:spcBef>
                          <a:spcPts val="0"/>
                        </a:spcBef>
                        <a:spcAft>
                          <a:spcPts val="0"/>
                        </a:spcAft>
                        <a:buNone/>
                      </a:pPr>
                      <a:r>
                        <a:rPr lang="en" sz="1100">
                          <a:solidFill>
                            <a:schemeClr val="dk1"/>
                          </a:solidFill>
                          <a:latin typeface="Inter"/>
                          <a:ea typeface="Inter"/>
                          <a:cs typeface="Inter"/>
                          <a:sym typeface="Inter"/>
                        </a:rPr>
                        <a:t>Hi, I'm Zach Coté of Thinking Nation and in this video we're going to explore the historical thinking skill of comparison. Now, comparison on its face—on the surface is a really simple thinking skill. We've all created Venn diagrams. We've all compared and contrasted. These are things that are a part of not just history, but any subject. But when we employ the historical thinking skill of comparison in our study of the past, it really challenges our minds to open up and not be content with singular narratives or simple stories. And so comparison ends up being a really critical tool in the historian's tool belt. So let's start with the definition. Thinking historically means identifying both the similarities and the differences between the people, places, events, and ideas studied in history. So one thing that is often challenging for us as scholars is this component of comparison being similarities. You know I think for many of us it's really easy to pick up on differences between ourselves and the past that we study or between two different perspectives of the past and the people that we study. But a real challenge to our own intellectual endeavor of understanding the past is identifying similarities between the things that we study and the perspectives that we engage with. And so even when things are difficult, historians make a point to look for multiple similarities when comparing events. And sometimes that may feel like a stretch and sometimes we may need to stretch. But what that allows us to do as historians is to acknowledge those those components that we see ourselves in or that we can see similarities in. It allows us to acknowledge the humanity of the people that we study. Now, when we look at differences in our study of the past, it's it's really helpful that when we're identifying differences, you know, between the moments we study or the perspectives that we study or the ideas to name the specific factor that makes them different. So, here's an example: If we were going to compare the abolition movement that happened between the 1830s and and really 1865 with the abolition of slavery at a national level to the Civil Rights Movement which happened 100 years later in the you know 1940s and 50s and 60s—both events serve the purpose of elevating the citizenship status, the citizen status of Black Americans. And so we can see a similarity right away despite them being 100 years apart. But the context in which these movements occurred were different. And so one thing that we can think through is the a factor of difference being the time period, right?—That one happened in the 19th century and one happened in the 20th century. And when we acknowledge that factor, that makes these two movements towards liberation and freedom and equality different, we acknowledge the factor of time that actually allows us to better contextualize those movements. And so there's many similarities, but acknowledging that factor that makes them different allows us to to be better historians. Comparing allows us to leave room for complexity and nuance. The more that we can name that complexity by acknowledging both similarities between ourselves and the past or between different past actors, but also the differences and being okay with the tensions between those similarities and differences, that shapes our ability to allow for complexity and nuance in a way that allows us to both tell a more accurate story of the past, but also be willing and humble to try to understand the past on its own terms, which really is one of the core goals of being a historian is to understand this past that's filled with people from places and times not like our own. And comparison helps us do that.</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204" name="Google Shape;204;p31"/>
          <p:cNvSpPr txBox="1"/>
          <p:nvPr/>
        </p:nvSpPr>
        <p:spPr>
          <a:xfrm>
            <a:off x="427050" y="7905098"/>
            <a:ext cx="69183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Why is it important to identify similarities as well as differences?</a:t>
            </a:r>
            <a:endParaRPr sz="1100">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Historians look for both similarities and differences to get a complete view of the past and better understand the people who lived it.</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being open to complexity and nuance change the way history is interpreted?</a:t>
            </a:r>
            <a:endParaRPr sz="1100">
              <a:solidFill>
                <a:schemeClr val="dk1"/>
              </a:solidFill>
              <a:latin typeface="Inter"/>
              <a:ea typeface="Inter"/>
              <a:cs typeface="Inter"/>
              <a:sym typeface="Inter"/>
            </a:endParaRPr>
          </a:p>
          <a:p>
            <a:pPr indent="0" lvl="0" marL="457200" rtl="0" algn="l">
              <a:lnSpc>
                <a:spcPct val="100000"/>
              </a:lnSpc>
              <a:spcBef>
                <a:spcPts val="0"/>
              </a:spcBef>
              <a:spcAft>
                <a:spcPts val="1200"/>
              </a:spcAft>
              <a:buNone/>
            </a:pPr>
            <a:r>
              <a:rPr b="1" lang="en" sz="1100">
                <a:solidFill>
                  <a:srgbClr val="E95C3D"/>
                </a:solidFill>
                <a:latin typeface="Inter"/>
                <a:ea typeface="Inter"/>
                <a:cs typeface="Inter"/>
                <a:sym typeface="Inter"/>
              </a:rPr>
              <a:t>It can help people see that history is more complicated than it first seems and that there can be more than one valid perspective.</a:t>
            </a:r>
            <a:endParaRPr b="1" sz="11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8" name="Shape 208"/>
        <p:cNvGrpSpPr/>
        <p:nvPr/>
      </p:nvGrpSpPr>
      <p:grpSpPr>
        <a:xfrm>
          <a:off x="0" y="0"/>
          <a:ext cx="0" cy="0"/>
          <a:chOff x="0" y="0"/>
          <a:chExt cx="0" cy="0"/>
        </a:xfrm>
      </p:grpSpPr>
      <p:sp>
        <p:nvSpPr>
          <p:cNvPr id="209" name="Google Shape;209;p3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1700">
              <a:solidFill>
                <a:schemeClr val="dk1"/>
              </a:solidFill>
              <a:latin typeface="Halant"/>
              <a:ea typeface="Halant"/>
              <a:cs typeface="Halant"/>
              <a:sym typeface="Halant"/>
            </a:endParaRPr>
          </a:p>
        </p:txBody>
      </p:sp>
      <p:sp>
        <p:nvSpPr>
          <p:cNvPr id="210" name="Google Shape;210;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1" name="Google Shape;211;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2" name="Google Shape;21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3" name="Google Shape;213;p3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4" name="Google Shape;214;p32"/>
          <p:cNvSpPr txBox="1"/>
          <p:nvPr/>
        </p:nvSpPr>
        <p:spPr>
          <a:xfrm>
            <a:off x="1823700" y="1224225"/>
            <a:ext cx="5012400" cy="874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sz="1200">
              <a:solidFill>
                <a:srgbClr val="000000"/>
              </a:solidFill>
              <a:latin typeface="Inter"/>
              <a:ea typeface="Inter"/>
              <a:cs typeface="Inter"/>
              <a:sym typeface="Inter"/>
            </a:endParaRPr>
          </a:p>
        </p:txBody>
      </p:sp>
      <p:graphicFrame>
        <p:nvGraphicFramePr>
          <p:cNvPr id="215" name="Google Shape;215;p32"/>
          <p:cNvGraphicFramePr/>
          <p:nvPr/>
        </p:nvGraphicFramePr>
        <p:xfrm>
          <a:off x="440575" y="7225500"/>
          <a:ext cx="3000000" cy="3000000"/>
        </p:xfrm>
        <a:graphic>
          <a:graphicData uri="http://schemas.openxmlformats.org/drawingml/2006/table">
            <a:tbl>
              <a:tblPr>
                <a:noFill/>
                <a:tableStyleId>{48C93033-DF6E-42AF-BBB7-1E45841B178A}</a:tableStyleId>
              </a:tblPr>
              <a:tblGrid>
                <a:gridCol w="3417150"/>
                <a:gridCol w="3417150"/>
              </a:tblGrid>
              <a:tr h="472825">
                <a:tc>
                  <a:txBody>
                    <a:bodyPr/>
                    <a:lstStyle/>
                    <a:p>
                      <a:pPr indent="0" lvl="0" marL="0" rtl="0" algn="l">
                        <a:spcBef>
                          <a:spcPts val="0"/>
                        </a:spcBef>
                        <a:spcAft>
                          <a:spcPts val="0"/>
                        </a:spcAft>
                        <a:buNone/>
                      </a:pPr>
                      <a:r>
                        <a:rPr lang="en" sz="1100">
                          <a:latin typeface="Inter"/>
                          <a:ea typeface="Inter"/>
                          <a:cs typeface="Inter"/>
                          <a:sym typeface="Inter"/>
                        </a:rPr>
                        <a:t>When things look very different from each other, why is it still important to find similarities?</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How can comparing historical moments help us better understand them?</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321525">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helps us identify shared patterns, connections, or universal themes. This can lead to a deeper understanding of how people or events are influenced by similar needs, challenges, or motivations. Recognizing similarities can also help us relate to and empathize with others, bridging gaps between cultures or time periods.</a:t>
                      </a:r>
                      <a:endParaRPr b="1" sz="1100">
                        <a:solidFill>
                          <a:srgbClr val="E95C3D"/>
                        </a:solidFill>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allows us to see how different contexts shaped similar events, like revolutions or social movements. It highlights cause-and-effect relationships, patterns, and consequences, helping us understand why events happened and how they influenced each other. </a:t>
                      </a:r>
                      <a:endParaRPr b="1" sz="1100">
                        <a:solidFill>
                          <a:srgbClr val="E95C3D"/>
                        </a:solidFill>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16" name="Google Shape;216;p32"/>
          <p:cNvSpPr txBox="1"/>
          <p:nvPr/>
        </p:nvSpPr>
        <p:spPr>
          <a:xfrm>
            <a:off x="4405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17" name="Google Shape;217;p32"/>
          <p:cNvSpPr txBox="1"/>
          <p:nvPr/>
        </p:nvSpPr>
        <p:spPr>
          <a:xfrm>
            <a:off x="680163" y="23320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1</a:t>
            </a:r>
            <a:endParaRPr>
              <a:latin typeface="Inter"/>
              <a:ea typeface="Inter"/>
              <a:cs typeface="Inter"/>
              <a:sym typeface="Inter"/>
            </a:endParaRPr>
          </a:p>
        </p:txBody>
      </p:sp>
      <p:graphicFrame>
        <p:nvGraphicFramePr>
          <p:cNvPr id="218" name="Google Shape;218;p32"/>
          <p:cNvGraphicFramePr/>
          <p:nvPr/>
        </p:nvGraphicFramePr>
        <p:xfrm>
          <a:off x="680163" y="3337225"/>
          <a:ext cx="3000000" cy="3000000"/>
        </p:xfrm>
        <a:graphic>
          <a:graphicData uri="http://schemas.openxmlformats.org/drawingml/2006/table">
            <a:tbl>
              <a:tblPr>
                <a:noFill/>
                <a:tableStyleId>{48C93033-DF6E-42AF-BBB7-1E45841B178A}</a:tableStyleId>
              </a:tblPr>
              <a:tblGrid>
                <a:gridCol w="1591700"/>
                <a:gridCol w="1591700"/>
                <a:gridCol w="1404450"/>
                <a:gridCol w="1778950"/>
              </a:tblGrid>
              <a:tr h="523550">
                <a:tc gridSpan="3">
                  <a:txBody>
                    <a:bodyPr/>
                    <a:lstStyle/>
                    <a:p>
                      <a:pPr indent="0" lvl="0" marL="0" rtl="0" algn="ctr">
                        <a:spcBef>
                          <a:spcPts val="0"/>
                        </a:spcBef>
                        <a:spcAft>
                          <a:spcPts val="0"/>
                        </a:spcAft>
                        <a:buNone/>
                      </a:pPr>
                      <a:r>
                        <a:rPr lang="en">
                          <a:latin typeface="Inter"/>
                          <a:ea typeface="Inter"/>
                          <a:cs typeface="Inter"/>
                          <a:sym typeface="Inter"/>
                        </a:rPr>
                        <a:t>Even when difficult, historians look for multiple similarities when comparing historical moments.</a:t>
                      </a:r>
                      <a:endParaRPr>
                        <a:latin typeface="Inter"/>
                        <a:ea typeface="Inter"/>
                        <a:cs typeface="Inter"/>
                        <a:sym typeface="Inter"/>
                      </a:endParaRPr>
                    </a:p>
                  </a:txBody>
                  <a:tcPr marT="109725" marB="1097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spcBef>
                          <a:spcPts val="0"/>
                        </a:spcBef>
                        <a:spcAft>
                          <a:spcPts val="0"/>
                        </a:spcAft>
                        <a:buNone/>
                      </a:pPr>
                      <a:r>
                        <a:rPr lang="en" sz="1000">
                          <a:latin typeface="Inter SemiBold"/>
                          <a:ea typeface="Inter SemiBold"/>
                          <a:cs typeface="Inter SemiBold"/>
                          <a:sym typeface="Inter SemiBold"/>
                        </a:rPr>
                        <a:t>1.</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2.</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3.</a:t>
                      </a:r>
                      <a:endParaRPr sz="1000">
                        <a:latin typeface="Inter SemiBold"/>
                        <a:ea typeface="Inter SemiBold"/>
                        <a:cs typeface="Inter SemiBold"/>
                        <a:sym typeface="Inter SemiBold"/>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219" name="Google Shape;219;p32"/>
          <p:cNvGraphicFramePr/>
          <p:nvPr/>
        </p:nvGraphicFramePr>
        <p:xfrm>
          <a:off x="469075" y="4890375"/>
          <a:ext cx="3000000" cy="3000000"/>
        </p:xfrm>
        <a:graphic>
          <a:graphicData uri="http://schemas.openxmlformats.org/drawingml/2006/table">
            <a:tbl>
              <a:tblPr>
                <a:noFill/>
                <a:tableStyleId>{48C93033-DF6E-42AF-BBB7-1E45841B178A}</a:tableStyleId>
              </a:tblPr>
              <a:tblGrid>
                <a:gridCol w="1719625"/>
                <a:gridCol w="3268675"/>
                <a:gridCol w="1846025"/>
              </a:tblGrid>
              <a:tr h="200450">
                <a:tc gridSpan="3" rowSpan="2">
                  <a:txBody>
                    <a:bodyPr/>
                    <a:lstStyle/>
                    <a:p>
                      <a:pPr indent="0" lvl="0" marL="0" rtl="0" algn="ctr">
                        <a:spcBef>
                          <a:spcPts val="0"/>
                        </a:spcBef>
                        <a:spcAft>
                          <a:spcPts val="0"/>
                        </a:spcAft>
                        <a:buNone/>
                      </a:pPr>
                      <a:r>
                        <a:rPr lang="en" sz="1100">
                          <a:latin typeface="Inter"/>
                          <a:ea typeface="Inter"/>
                          <a:cs typeface="Inter"/>
                          <a:sym typeface="Inter"/>
                        </a:rPr>
                        <a:t>When identifying differences between historical moments, it is helpful to name the specific factor that makes them different. For instance:</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162725">
                <a:tc gridSpan="3" vMerge="1"/>
                <a:tc hMerge="1" vMerge="1"/>
                <a:tc hMerge="1" vMerge="1"/>
              </a:tr>
              <a:tr h="339850">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Abolition Movement from 1830s-1865.</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The Abolition and Civil Rights Movements are </a:t>
                      </a:r>
                      <a:r>
                        <a:rPr b="1" lang="en" sz="1100">
                          <a:solidFill>
                            <a:srgbClr val="000000"/>
                          </a:solidFill>
                          <a:latin typeface="Inter"/>
                          <a:ea typeface="Inter"/>
                          <a:cs typeface="Inter"/>
                          <a:sym typeface="Inter"/>
                        </a:rPr>
                        <a:t>different in regards to: </a:t>
                      </a:r>
                      <a:r>
                        <a:rPr lang="en" sz="1100">
                          <a:solidFill>
                            <a:srgbClr val="000000"/>
                          </a:solidFill>
                          <a:latin typeface="Inter"/>
                          <a:ea typeface="Inter"/>
                          <a:cs typeface="Inter"/>
                          <a:sym typeface="Inter"/>
                        </a:rPr>
                        <a:t>their time period.</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Civil Rights Movement from 1950s-1960s.</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20" name="Google Shape;220;p32"/>
          <p:cNvSpPr/>
          <p:nvPr/>
        </p:nvSpPr>
        <p:spPr>
          <a:xfrm rot="-5400000">
            <a:off x="3731413" y="338662"/>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21" name="Google Shape;221;p32"/>
          <p:cNvSpPr txBox="1"/>
          <p:nvPr/>
        </p:nvSpPr>
        <p:spPr>
          <a:xfrm>
            <a:off x="3177013" y="2660787"/>
            <a:ext cx="1373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222" name="Google Shape;222;p32"/>
          <p:cNvSpPr txBox="1"/>
          <p:nvPr/>
        </p:nvSpPr>
        <p:spPr>
          <a:xfrm>
            <a:off x="2495963" y="4213938"/>
            <a:ext cx="2720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700">
              <a:latin typeface="Inter"/>
              <a:ea typeface="Inter"/>
              <a:cs typeface="Inter"/>
              <a:sym typeface="Inter"/>
            </a:endParaRPr>
          </a:p>
        </p:txBody>
      </p:sp>
      <p:sp>
        <p:nvSpPr>
          <p:cNvPr id="223" name="Google Shape;223;p32"/>
          <p:cNvSpPr txBox="1"/>
          <p:nvPr/>
        </p:nvSpPr>
        <p:spPr>
          <a:xfrm>
            <a:off x="4806238" y="23320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2</a:t>
            </a:r>
            <a:endParaRPr>
              <a:latin typeface="Inter"/>
              <a:ea typeface="Inter"/>
              <a:cs typeface="Inter"/>
              <a:sym typeface="Inter"/>
            </a:endParaRPr>
          </a:p>
        </p:txBody>
      </p:sp>
      <p:sp>
        <p:nvSpPr>
          <p:cNvPr id="224" name="Google Shape;224;p32"/>
          <p:cNvSpPr/>
          <p:nvPr/>
        </p:nvSpPr>
        <p:spPr>
          <a:xfrm rot="-5400000">
            <a:off x="3731413" y="1871700"/>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25" name="Google Shape;225;p32"/>
          <p:cNvSpPr txBox="1"/>
          <p:nvPr/>
        </p:nvSpPr>
        <p:spPr>
          <a:xfrm>
            <a:off x="2271825" y="6248415"/>
            <a:ext cx="4883100" cy="676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our comparisons include both similarities and differences, we avoid being too absolute in our assessment of the past. We </a:t>
            </a:r>
            <a:r>
              <a:rPr lang="en" sz="1200">
                <a:latin typeface="Plus Jakarta Sans"/>
                <a:ea typeface="Plus Jakarta Sans"/>
                <a:cs typeface="Plus Jakarta Sans"/>
                <a:sym typeface="Plus Jakarta Sans"/>
              </a:rPr>
              <a:t>leave</a:t>
            </a:r>
            <a:r>
              <a:rPr lang="en" sz="1200">
                <a:latin typeface="Plus Jakarta Sans"/>
                <a:ea typeface="Plus Jakarta Sans"/>
                <a:cs typeface="Plus Jakarta Sans"/>
                <a:sym typeface="Plus Jakarta Sans"/>
              </a:rPr>
              <a:t> room for complexity and nuance.</a:t>
            </a:r>
            <a:endParaRPr sz="1200">
              <a:latin typeface="Plus Jakarta Sans"/>
              <a:ea typeface="Plus Jakarta Sans"/>
              <a:cs typeface="Plus Jakarta Sans"/>
              <a:sym typeface="Plus Jakarta Sans"/>
            </a:endParaRPr>
          </a:p>
        </p:txBody>
      </p:sp>
      <p:pic>
        <p:nvPicPr>
          <p:cNvPr id="226" name="Google Shape;226;p32"/>
          <p:cNvPicPr preferRelativeResize="0"/>
          <p:nvPr/>
        </p:nvPicPr>
        <p:blipFill>
          <a:blip r:embed="rId5">
            <a:alphaModFix/>
          </a:blip>
          <a:stretch>
            <a:fillRect/>
          </a:stretch>
        </p:blipFill>
        <p:spPr>
          <a:xfrm>
            <a:off x="673225" y="1226775"/>
            <a:ext cx="874500" cy="874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sp>
        <p:nvSpPr>
          <p:cNvPr id="231" name="Google Shape;231;p3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 (Exemplar)</a:t>
            </a:r>
            <a:endParaRPr sz="2500">
              <a:solidFill>
                <a:schemeClr val="dk1"/>
              </a:solidFill>
              <a:latin typeface="Plus Jakarta Sans"/>
              <a:ea typeface="Plus Jakarta Sans"/>
              <a:cs typeface="Plus Jakarta Sans"/>
              <a:sym typeface="Plus Jakarta Sans"/>
            </a:endParaRPr>
          </a:p>
        </p:txBody>
      </p:sp>
      <p:sp>
        <p:nvSpPr>
          <p:cNvPr id="232" name="Google Shape;232;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3" name="Google Shape;233;p3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4" name="Google Shape;234;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5" name="Google Shape;235;p33"/>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36" name="Google Shape;236;p33"/>
          <p:cNvSpPr/>
          <p:nvPr/>
        </p:nvSpPr>
        <p:spPr>
          <a:xfrm rot="10800000">
            <a:off x="803975" y="2166099"/>
            <a:ext cx="6164400" cy="68967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200">
              <a:latin typeface="Inter"/>
              <a:ea typeface="Inter"/>
              <a:cs typeface="Inter"/>
              <a:sym typeface="Inter"/>
            </a:endParaRPr>
          </a:p>
        </p:txBody>
      </p:sp>
      <p:sp>
        <p:nvSpPr>
          <p:cNvPr id="237" name="Google Shape;237;p33"/>
          <p:cNvSpPr txBox="1"/>
          <p:nvPr/>
        </p:nvSpPr>
        <p:spPr>
          <a:xfrm>
            <a:off x="803975" y="1002950"/>
            <a:ext cx="6164400" cy="1003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lang="en" sz="1300">
                <a:solidFill>
                  <a:schemeClr val="dk1"/>
                </a:solidFill>
                <a:latin typeface="Halant"/>
                <a:ea typeface="Halant"/>
                <a:cs typeface="Halant"/>
                <a:sym typeface="Halant"/>
              </a:rPr>
              <a:t>: The “Reduce It” strategy is a summarizing technique that takes a large text and shortens it to just three words. Apply the “Reduce It” strategy to the primary source in order to answer the first part of this lesson’s supporting question: </a:t>
            </a:r>
            <a:endParaRPr sz="1300">
              <a:solidFill>
                <a:schemeClr val="dk1"/>
              </a:solidFill>
              <a:latin typeface="Halant"/>
              <a:ea typeface="Halant"/>
              <a:cs typeface="Halant"/>
              <a:sym typeface="Halant"/>
            </a:endParaRPr>
          </a:p>
          <a:p>
            <a:pPr indent="0" lvl="0" marL="0" rtl="0" algn="ctr">
              <a:spcBef>
                <a:spcPts val="0"/>
              </a:spcBef>
              <a:spcAft>
                <a:spcPts val="0"/>
              </a:spcAft>
              <a:buNone/>
            </a:pPr>
            <a:r>
              <a:rPr i="1" lang="en" sz="1300">
                <a:solidFill>
                  <a:schemeClr val="dk1"/>
                </a:solidFill>
                <a:latin typeface="Halant"/>
                <a:ea typeface="Halant"/>
                <a:cs typeface="Halant"/>
                <a:sym typeface="Halant"/>
              </a:rPr>
              <a:t>How did religion shape society in Mesopotamia?</a:t>
            </a:r>
            <a:endParaRPr i="1" sz="1300">
              <a:solidFill>
                <a:schemeClr val="dk1"/>
              </a:solidFill>
              <a:latin typeface="Halant"/>
              <a:ea typeface="Halant"/>
              <a:cs typeface="Halant"/>
              <a:sym typeface="Halant"/>
            </a:endParaRPr>
          </a:p>
        </p:txBody>
      </p:sp>
      <p:cxnSp>
        <p:nvCxnSpPr>
          <p:cNvPr id="238" name="Google Shape;238;p33"/>
          <p:cNvCxnSpPr/>
          <p:nvPr/>
        </p:nvCxnSpPr>
        <p:spPr>
          <a:xfrm flipH="1" rot="10800000">
            <a:off x="1853736" y="4484333"/>
            <a:ext cx="4075200" cy="25200"/>
          </a:xfrm>
          <a:prstGeom prst="straightConnector1">
            <a:avLst/>
          </a:prstGeom>
          <a:noFill/>
          <a:ln cap="flat" cmpd="sng" w="9525">
            <a:solidFill>
              <a:schemeClr val="dk2"/>
            </a:solidFill>
            <a:prstDash val="solid"/>
            <a:round/>
            <a:headEnd len="med" w="med" type="none"/>
            <a:tailEnd len="med" w="med" type="none"/>
          </a:ln>
        </p:spPr>
      </p:cxnSp>
      <p:cxnSp>
        <p:nvCxnSpPr>
          <p:cNvPr id="239" name="Google Shape;239;p33"/>
          <p:cNvCxnSpPr/>
          <p:nvPr/>
        </p:nvCxnSpPr>
        <p:spPr>
          <a:xfrm flipH="1" rot="10800000">
            <a:off x="2816361" y="6672086"/>
            <a:ext cx="2139300" cy="1200"/>
          </a:xfrm>
          <a:prstGeom prst="straightConnector1">
            <a:avLst/>
          </a:prstGeom>
          <a:noFill/>
          <a:ln cap="flat" cmpd="sng" w="9525">
            <a:solidFill>
              <a:schemeClr val="dk2"/>
            </a:solidFill>
            <a:prstDash val="solid"/>
            <a:round/>
            <a:headEnd len="med" w="med" type="none"/>
            <a:tailEnd len="med" w="med" type="none"/>
          </a:ln>
        </p:spPr>
      </p:cxnSp>
      <p:sp>
        <p:nvSpPr>
          <p:cNvPr id="240" name="Google Shape;240;p33"/>
          <p:cNvSpPr txBox="1"/>
          <p:nvPr/>
        </p:nvSpPr>
        <p:spPr>
          <a:xfrm>
            <a:off x="316641" y="3177690"/>
            <a:ext cx="9741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answer the above question.</a:t>
            </a:r>
            <a:endParaRPr sz="1100">
              <a:solidFill>
                <a:schemeClr val="dk1"/>
              </a:solidFill>
              <a:latin typeface="Inter"/>
              <a:ea typeface="Inter"/>
              <a:cs typeface="Inter"/>
              <a:sym typeface="Inter"/>
            </a:endParaRPr>
          </a:p>
        </p:txBody>
      </p:sp>
      <p:sp>
        <p:nvSpPr>
          <p:cNvPr id="241" name="Google Shape;241;p33"/>
          <p:cNvSpPr txBox="1"/>
          <p:nvPr/>
        </p:nvSpPr>
        <p:spPr>
          <a:xfrm>
            <a:off x="884951" y="5029200"/>
            <a:ext cx="11334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242" name="Google Shape;242;p33"/>
          <p:cNvSpPr txBox="1"/>
          <p:nvPr/>
        </p:nvSpPr>
        <p:spPr>
          <a:xfrm>
            <a:off x="18871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243" name="Google Shape;243;p33"/>
          <p:cNvSpPr txBox="1"/>
          <p:nvPr/>
        </p:nvSpPr>
        <p:spPr>
          <a:xfrm>
            <a:off x="4987675" y="6718528"/>
            <a:ext cx="2319300" cy="10038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Whole Class</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244" name="Google Shape;244;p33"/>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lnSpc>
                <a:spcPct val="100000"/>
              </a:lnSpc>
              <a:spcBef>
                <a:spcPts val="1200"/>
              </a:spcBef>
              <a:spcAft>
                <a:spcPts val="1200"/>
              </a:spcAft>
              <a:buClr>
                <a:schemeClr val="dk1"/>
              </a:buClr>
              <a:buSzPts val="1100"/>
              <a:buFont typeface="Arial"/>
              <a:buNone/>
            </a:pPr>
            <a:r>
              <a:rPr b="1" lang="en" sz="1200">
                <a:solidFill>
                  <a:srgbClr val="E95C3D"/>
                </a:solidFill>
                <a:latin typeface="Inter"/>
                <a:ea typeface="Inter"/>
                <a:cs typeface="Inter"/>
                <a:sym typeface="Inter"/>
              </a:rPr>
              <a:t>In Mesopotamia, the gods control human fate and destiny.</a:t>
            </a:r>
            <a:endParaRPr sz="1200">
              <a:solidFill>
                <a:srgbClr val="E95C3D"/>
              </a:solidFill>
              <a:latin typeface="Inter"/>
              <a:ea typeface="Inter"/>
              <a:cs typeface="Inter"/>
              <a:sym typeface="Inter"/>
            </a:endParaRPr>
          </a:p>
        </p:txBody>
      </p:sp>
      <p:sp>
        <p:nvSpPr>
          <p:cNvPr id="245" name="Google Shape;245;p33"/>
          <p:cNvSpPr txBox="1"/>
          <p:nvPr/>
        </p:nvSpPr>
        <p:spPr>
          <a:xfrm>
            <a:off x="1682125" y="2480150"/>
            <a:ext cx="4075200" cy="161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46" name="Google Shape;246;p33"/>
          <p:cNvSpPr txBox="1"/>
          <p:nvPr/>
        </p:nvSpPr>
        <p:spPr>
          <a:xfrm>
            <a:off x="1790050" y="2400450"/>
            <a:ext cx="4191900" cy="15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
        <p:nvSpPr>
          <p:cNvPr id="247" name="Google Shape;247;p33"/>
          <p:cNvSpPr txBox="1"/>
          <p:nvPr/>
        </p:nvSpPr>
        <p:spPr>
          <a:xfrm>
            <a:off x="2726350" y="4671788"/>
            <a:ext cx="2319300" cy="147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
        <p:nvSpPr>
          <p:cNvPr id="248" name="Google Shape;248;p33"/>
          <p:cNvSpPr txBox="1"/>
          <p:nvPr/>
        </p:nvSpPr>
        <p:spPr>
          <a:xfrm>
            <a:off x="3430150" y="6851345"/>
            <a:ext cx="911700" cy="8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
        <p:nvSpPr>
          <p:cNvPr id="249" name="Google Shape;249;p33"/>
          <p:cNvSpPr txBox="1"/>
          <p:nvPr/>
        </p:nvSpPr>
        <p:spPr>
          <a:xfrm>
            <a:off x="1704225" y="2435950"/>
            <a:ext cx="4224600" cy="151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Epic of Gilgamesh shows that the Mesopotamians believed gods controlled human life and nature. The gods had great power, giving kings like Gilgamesh strength and beauty but also deciding the fate of cities and people. They could be both protective and destructive, as seen when the gods decide to destroy humanity because of their noise and chaos.</a:t>
            </a:r>
            <a:endParaRPr b="1" sz="1200">
              <a:solidFill>
                <a:srgbClr val="E95C3D"/>
              </a:solidFill>
              <a:latin typeface="Inter"/>
              <a:ea typeface="Inter"/>
              <a:cs typeface="Inter"/>
              <a:sym typeface="Inter"/>
            </a:endParaRPr>
          </a:p>
        </p:txBody>
      </p:sp>
      <p:sp>
        <p:nvSpPr>
          <p:cNvPr id="250" name="Google Shape;250;p33"/>
          <p:cNvSpPr txBox="1"/>
          <p:nvPr/>
        </p:nvSpPr>
        <p:spPr>
          <a:xfrm>
            <a:off x="2721125" y="4823425"/>
            <a:ext cx="2319300" cy="134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Mesopotamians believed powerful gods controlled human fate, giving kings strength but also causing destruction when angered.</a:t>
            </a:r>
            <a:endParaRPr b="1" sz="1200">
              <a:solidFill>
                <a:srgbClr val="E95C3D"/>
              </a:solidFill>
              <a:latin typeface="Inter"/>
              <a:ea typeface="Inter"/>
              <a:cs typeface="Inter"/>
              <a:sym typeface="Inter"/>
            </a:endParaRPr>
          </a:p>
        </p:txBody>
      </p:sp>
      <p:sp>
        <p:nvSpPr>
          <p:cNvPr id="251" name="Google Shape;251;p33"/>
          <p:cNvSpPr txBox="1"/>
          <p:nvPr/>
        </p:nvSpPr>
        <p:spPr>
          <a:xfrm>
            <a:off x="3494850" y="6945650"/>
            <a:ext cx="729600" cy="100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Gods control fate</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